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096" r:id="rId1"/>
  </p:sldMasterIdLst>
  <p:notesMasterIdLst>
    <p:notesMasterId r:id="rId55"/>
  </p:notesMasterIdLst>
  <p:sldIdLst>
    <p:sldId id="256" r:id="rId2"/>
    <p:sldId id="258" r:id="rId3"/>
    <p:sldId id="259" r:id="rId4"/>
    <p:sldId id="264" r:id="rId5"/>
    <p:sldId id="265" r:id="rId6"/>
    <p:sldId id="266" r:id="rId7"/>
    <p:sldId id="267" r:id="rId8"/>
    <p:sldId id="270" r:id="rId9"/>
    <p:sldId id="268" r:id="rId10"/>
    <p:sldId id="269" r:id="rId11"/>
    <p:sldId id="271" r:id="rId12"/>
    <p:sldId id="272" r:id="rId13"/>
    <p:sldId id="273" r:id="rId14"/>
    <p:sldId id="260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61" r:id="rId24"/>
    <p:sldId id="282" r:id="rId25"/>
    <p:sldId id="283" r:id="rId26"/>
    <p:sldId id="262" r:id="rId27"/>
    <p:sldId id="284" r:id="rId28"/>
    <p:sldId id="285" r:id="rId29"/>
    <p:sldId id="286" r:id="rId30"/>
    <p:sldId id="290" r:id="rId31"/>
    <p:sldId id="291" r:id="rId32"/>
    <p:sldId id="287" r:id="rId33"/>
    <p:sldId id="288" r:id="rId34"/>
    <p:sldId id="289" r:id="rId35"/>
    <p:sldId id="263" r:id="rId36"/>
    <p:sldId id="292" r:id="rId37"/>
    <p:sldId id="293" r:id="rId38"/>
    <p:sldId id="294" r:id="rId39"/>
    <p:sldId id="297" r:id="rId40"/>
    <p:sldId id="295" r:id="rId41"/>
    <p:sldId id="296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B038D0AA-303C-754C-B14E-EEE7932D03A3}">
          <p14:sldIdLst>
            <p14:sldId id="256"/>
            <p14:sldId id="258"/>
          </p14:sldIdLst>
        </p14:section>
        <p14:section name="INTRODUCTION" id="{84F2339D-2B7E-764F-AB6D-25A2CC1C9BF2}">
          <p14:sldIdLst>
            <p14:sldId id="259"/>
            <p14:sldId id="264"/>
            <p14:sldId id="265"/>
            <p14:sldId id="266"/>
            <p14:sldId id="267"/>
            <p14:sldId id="270"/>
            <p14:sldId id="268"/>
            <p14:sldId id="269"/>
            <p14:sldId id="271"/>
            <p14:sldId id="272"/>
            <p14:sldId id="273"/>
          </p14:sldIdLst>
        </p14:section>
        <p14:section name="DISTRIBUTION" id="{C808AF3E-9DAE-7B4D-8C16-DDEB45B22B00}">
          <p14:sldIdLst>
            <p14:sldId id="260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</p14:sldIdLst>
        </p14:section>
        <p14:section name="STRUCTURE ADDITION" id="{1DF14757-208B-8343-92AD-8839E3B74FF2}">
          <p14:sldIdLst>
            <p14:sldId id="261"/>
            <p14:sldId id="282"/>
            <p14:sldId id="283"/>
          </p14:sldIdLst>
        </p14:section>
        <p14:section name="ROLE OF MEAN  (!= 0)" id="{15F2F006-8630-4244-9958-88684E8657D1}">
          <p14:sldIdLst>
            <p14:sldId id="262"/>
            <p14:sldId id="284"/>
            <p14:sldId id="285"/>
            <p14:sldId id="286"/>
            <p14:sldId id="290"/>
            <p14:sldId id="291"/>
            <p14:sldId id="287"/>
            <p14:sldId id="288"/>
            <p14:sldId id="289"/>
          </p14:sldIdLst>
        </p14:section>
        <p14:section name="CONCLUSIONS" id="{D956727D-6489-954C-9FCD-22A55C22C91A}">
          <p14:sldIdLst>
            <p14:sldId id="263"/>
            <p14:sldId id="292"/>
            <p14:sldId id="293"/>
            <p14:sldId id="294"/>
            <p14:sldId id="297"/>
          </p14:sldIdLst>
        </p14:section>
        <p14:section name="Backup Slides" id="{1C57D405-217E-5B44-9FA1-9ABA2AE5C530}">
          <p14:sldIdLst>
            <p14:sldId id="295"/>
            <p14:sldId id="296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ontana Francesco" initials="FF" lastIdx="2" clrIdx="0">
    <p:extLst>
      <p:ext uri="{19B8F6BF-5375-455C-9EA6-DF929625EA0E}">
        <p15:presenceInfo xmlns:p15="http://schemas.microsoft.com/office/powerpoint/2012/main" userId="S::francesco.fontana.10@studenti.unipd.it::70c8cb5f-b7fd-4f95-8980-1a799760db8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  <a:srgbClr val="FF7E79"/>
    <a:srgbClr val="F00A00"/>
    <a:srgbClr val="FFA502"/>
    <a:srgbClr val="000000"/>
    <a:srgbClr val="D1E2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76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148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48E92F-87E5-DE41-93CD-A873C5703444}" type="datetimeFigureOut">
              <a:rPr lang="it-IT" smtClean="0"/>
              <a:t>21/03/22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7A725-8520-0A48-8F3E-CA478F6293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034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725-8520-0A48-8F3E-CA478F62932B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6174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725-8520-0A48-8F3E-CA478F62932B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7327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725-8520-0A48-8F3E-CA478F62932B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7647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725-8520-0A48-8F3E-CA478F62932B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683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725-8520-0A48-8F3E-CA478F62932B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7185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725-8520-0A48-8F3E-CA478F62932B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058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725-8520-0A48-8F3E-CA478F62932B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097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725-8520-0A48-8F3E-CA478F62932B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2449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725-8520-0A48-8F3E-CA478F62932B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7536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725-8520-0A48-8F3E-CA478F62932B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8749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725-8520-0A48-8F3E-CA478F62932B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4626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CAB4B-701E-944E-AC57-E21B867BB6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96D4164-405B-4040-A515-21B8739310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B23F7EA-591B-F44A-B1EB-076CC4A8E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886BF-1795-E74B-875E-B7B3DB312236}" type="datetime1">
              <a:rPr lang="it-IT" smtClean="0"/>
              <a:t>21/03/22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5459DB1-37AF-4B4E-9F19-06279304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Fontana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A1ADE9C-39FC-F049-9904-BAB6D6B79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3E41-D665-B945-9FB0-60AD7BEF3A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6077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AA2A19-DFD5-034C-A487-F01D32676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AF996F1-83F5-F545-B4B8-2BB1E9255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ABD122B-1B68-6346-98AA-5F4961C50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39080-C6E2-F14E-925F-2A1E9C183850}" type="datetime1">
              <a:rPr lang="it-IT" smtClean="0"/>
              <a:t>21/03/22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F55E46F-AD11-AA4A-B387-56FEDCFD4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Fontana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B0487B8-5780-2C49-A648-C5B04B616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3E41-D665-B945-9FB0-60AD7BEF3A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1661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01AC350-7C67-2B43-B154-77576C0862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853325E-13C8-734C-BB07-4C4DC04A19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596A300-4566-2041-B789-ACE64314A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AF008-36F6-0445-91C6-4276CC44E16B}" type="datetime1">
              <a:rPr lang="it-IT" smtClean="0"/>
              <a:t>21/03/22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935CFB6-9322-5B4D-9A59-5A08CCA55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Fontana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2BD2DBE-421E-E04A-8A21-316F5E5F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3E41-D665-B945-9FB0-60AD7BEF3A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5997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C54ECC-FEA9-C34F-B4BB-2E67F97C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619872-7267-7B49-B65E-96BDE8CBF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A98103F-540A-764C-8BAC-6381F17B2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159C4-8BBA-AE4F-95CE-2DF8EE049212}" type="datetime1">
              <a:rPr lang="it-IT" smtClean="0"/>
              <a:t>21/03/22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142C55A-455C-6F40-9F8C-CAEAF75FC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Fontana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4A7F70E-FF6F-F344-8C25-60895648E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3E41-D665-B945-9FB0-60AD7BEF3A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9323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A8B787-DF88-2241-A608-62E0C4999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9AEDE86-3910-7846-A1B8-3CA4776BB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9717B36-1A82-B047-B924-4E5C9580C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DC340-088C-DA42-8DCB-8207210CAE02}" type="datetime1">
              <a:rPr lang="it-IT" smtClean="0"/>
              <a:t>21/03/22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E0FF4D8-9C4E-E24E-B16F-331A90CA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Fontana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5A201E1-9B84-6943-B2FC-7CF11947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3E41-D665-B945-9FB0-60AD7BEF3A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524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E42FF8-A279-8C46-B8C1-197353CBE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EF3D44-2541-704E-864B-00585DB1CA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36DF722-8917-8049-96AA-71E321562E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CCBA2E1-BBC7-7D44-AC03-73A233A29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2BCA8-63C8-6648-BE95-C8E0496CFB89}" type="datetime1">
              <a:rPr lang="it-IT" smtClean="0"/>
              <a:t>21/03/22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99B3187-CD04-A545-98CE-EF3E8E66E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Fontana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B85325B-F4AF-374E-9811-132768CD1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3E41-D665-B945-9FB0-60AD7BEF3A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1118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A4D244-8973-9D46-8785-CE7013A63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82447A5-189E-9644-A991-3D98FF6548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F836AB0-0F7E-114C-9F23-FD6C359CCB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8144A59-D558-F243-828B-60323CB36C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86F3818-21A2-AE4C-9E2F-61A7968B57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3B6C156-9BBA-9947-86BF-6C3BE19C3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916D1-C7D6-0A41-A63E-E8A07BB964D1}" type="datetime1">
              <a:rPr lang="it-IT" smtClean="0"/>
              <a:t>21/03/22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0121B0C-F8ED-014D-AF91-CC9F95E99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Fontana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5A2991F-341E-8D4B-850B-ACEDDFEFF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3E41-D665-B945-9FB0-60AD7BEF3A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9896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BCFFF9-8733-4A45-8A9C-B7B82F40C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5C525A7-1BD0-7048-8D94-B03FC3012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A0C4E-7F09-E74D-9909-C41320C5728C}" type="datetime1">
              <a:rPr lang="it-IT" smtClean="0"/>
              <a:t>21/03/22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17CEED1-9B4B-0D45-9469-3FEEF00A3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Fontana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666FD20-94A8-3A47-A3E4-C20EBDF69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3E41-D665-B945-9FB0-60AD7BEF3A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4659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07ED6BF-D5AC-EF4B-8B61-9A4B94E43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7999F-F923-5A48-8B48-F1B5B88F102D}" type="datetime1">
              <a:rPr lang="it-IT" smtClean="0"/>
              <a:t>21/03/22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4ADC733-B7E6-7D4A-B4FE-28FF9BCF0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Fontana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208CE6-8037-B54A-A4E5-5D8E502E8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3E41-D665-B945-9FB0-60AD7BEF3A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3285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12E0F0-AEDC-0B4D-88E8-D1CC296F3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3925602-D077-5A49-87FB-543E5F659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51D0208-46C9-AD4F-BA85-E97BBECDD6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651D90C-B4BB-754C-B695-2C52F73BD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2FFD0-24ED-D842-A36D-25F1B18806F2}" type="datetime1">
              <a:rPr lang="it-IT" smtClean="0"/>
              <a:t>21/03/22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B41D51D-F096-6C4B-A744-575EC8E09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Fontana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70305C-7063-5540-B2C5-60389D5E2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3E41-D665-B945-9FB0-60AD7BEF3A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1590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FC74A7-1893-704D-B121-C684204FF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BF6E5A7-5172-6B43-8158-68DFD02423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98D5367-4F42-E741-B7FD-B449ABC0A3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3A8B94A-38FE-A948-AE1F-E298529B0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AF58A-C510-224F-B829-3AE4D5651548}" type="datetime1">
              <a:rPr lang="it-IT" smtClean="0"/>
              <a:t>21/03/22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9568F3F-A00D-8240-837C-ED145F4D1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Francesco Fontana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5B6BD6D-B5D2-FE47-B091-5DDA40424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3E41-D665-B945-9FB0-60AD7BEF3A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6315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C3BE775-9D82-3444-A44A-ACEC88F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8087E54-07D1-484A-BEB0-81455BF7C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23E1B17-2F38-E54E-A154-D556472EDC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07B651-77F0-2843-9B0A-EF590C36FBD8}" type="datetime1">
              <a:rPr lang="it-IT" smtClean="0"/>
              <a:t>21/03/22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8C2163D-87BF-4D4F-907C-2ECF904DCF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Francesco Fontana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39BA4D-8ADC-7549-8965-1978299FEA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B3E41-D665-B945-9FB0-60AD7BEF3A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5704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7" r:id="rId1"/>
    <p:sldLayoutId id="2147484098" r:id="rId2"/>
    <p:sldLayoutId id="2147484099" r:id="rId3"/>
    <p:sldLayoutId id="2147484100" r:id="rId4"/>
    <p:sldLayoutId id="2147484101" r:id="rId5"/>
    <p:sldLayoutId id="2147484102" r:id="rId6"/>
    <p:sldLayoutId id="2147484103" r:id="rId7"/>
    <p:sldLayoutId id="2147484104" r:id="rId8"/>
    <p:sldLayoutId id="2147484105" r:id="rId9"/>
    <p:sldLayoutId id="2147484106" r:id="rId10"/>
    <p:sldLayoutId id="2147484107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tif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2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90.png"/><Relationship Id="rId7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.tif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44.png"/><Relationship Id="rId7" Type="http://schemas.openxmlformats.org/officeDocument/2006/relationships/image" Target="../media/image24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11" Type="http://schemas.openxmlformats.org/officeDocument/2006/relationships/image" Target="../media/image53.png"/><Relationship Id="rId5" Type="http://schemas.openxmlformats.org/officeDocument/2006/relationships/image" Target="../media/image51.png"/><Relationship Id="rId10" Type="http://schemas.openxmlformats.org/officeDocument/2006/relationships/image" Target="../media/image52.png"/><Relationship Id="rId9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5.png"/><Relationship Id="rId7" Type="http://schemas.openxmlformats.org/officeDocument/2006/relationships/image" Target="../media/image27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56.png"/><Relationship Id="rId10" Type="http://schemas.openxmlformats.org/officeDocument/2006/relationships/image" Target="../media/image53.png"/><Relationship Id="rId4" Type="http://schemas.openxmlformats.org/officeDocument/2006/relationships/image" Target="../media/image3.tiff"/><Relationship Id="rId9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37.png"/><Relationship Id="rId4" Type="http://schemas.openxmlformats.org/officeDocument/2006/relationships/image" Target="../media/image3.tif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37.png"/><Relationship Id="rId4" Type="http://schemas.openxmlformats.org/officeDocument/2006/relationships/image" Target="../media/image3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38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3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3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76064D-4ADF-1A4D-AB6A-EEC0397837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6528" y="1681776"/>
            <a:ext cx="7281354" cy="1793307"/>
          </a:xfrm>
        </p:spPr>
        <p:txBody>
          <a:bodyPr>
            <a:noAutofit/>
          </a:bodyPr>
          <a:lstStyle/>
          <a:p>
            <a:pPr algn="ctr"/>
            <a:r>
              <a:rPr lang="it-IT" sz="3600" b="1" cap="small" dirty="0" err="1">
                <a:latin typeface="Gill Sans MT" panose="020B0502020104020203" pitchFamily="34" charset="77"/>
              </a:rPr>
              <a:t>Coexistence</a:t>
            </a:r>
            <a:r>
              <a:rPr lang="it-IT" sz="3600" b="1" cap="small" dirty="0">
                <a:latin typeface="Gill Sans MT" panose="020B0502020104020203" pitchFamily="34" charset="77"/>
              </a:rPr>
              <a:t> of </a:t>
            </a:r>
            <a:r>
              <a:rPr lang="it-IT" sz="3600" b="1" cap="small" dirty="0" err="1">
                <a:latin typeface="Gill Sans MT" panose="020B0502020104020203" pitchFamily="34" charset="77"/>
              </a:rPr>
              <a:t>many</a:t>
            </a:r>
            <a:r>
              <a:rPr lang="it-IT" sz="3600" b="1" cap="small" dirty="0">
                <a:latin typeface="Gill Sans MT" panose="020B0502020104020203" pitchFamily="34" charset="77"/>
              </a:rPr>
              <a:t> </a:t>
            </a:r>
            <a:r>
              <a:rPr lang="it-IT" sz="3600" b="1" cap="small" dirty="0" err="1">
                <a:latin typeface="Gill Sans MT" panose="020B0502020104020203" pitchFamily="34" charset="77"/>
              </a:rPr>
              <a:t>species</a:t>
            </a:r>
            <a:r>
              <a:rPr lang="it-IT" sz="3600" b="1" cap="small" dirty="0">
                <a:latin typeface="Gill Sans MT" panose="020B0502020104020203" pitchFamily="34" charset="77"/>
              </a:rPr>
              <a:t> in random </a:t>
            </a:r>
            <a:r>
              <a:rPr lang="it-IT" sz="3600" b="1" cap="small" dirty="0" err="1">
                <a:latin typeface="Gill Sans MT" panose="020B0502020104020203" pitchFamily="34" charset="77"/>
              </a:rPr>
              <a:t>ecosystems</a:t>
            </a:r>
            <a:endParaRPr lang="it-IT" sz="3600" b="1" cap="small" dirty="0">
              <a:latin typeface="Gill Sans MT" panose="020B0502020104020203" pitchFamily="34" charset="77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66A73F0-088C-6342-9697-9589902C1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8445" y="3623976"/>
            <a:ext cx="6477804" cy="803321"/>
          </a:xfrm>
        </p:spPr>
        <p:txBody>
          <a:bodyPr>
            <a:normAutofit/>
          </a:bodyPr>
          <a:lstStyle/>
          <a:p>
            <a:pPr algn="ctr"/>
            <a:r>
              <a:rPr lang="it-IT">
                <a:latin typeface="Gill Sans MT" panose="020B0502020104020203" pitchFamily="34" charset="77"/>
              </a:rPr>
              <a:t>by </a:t>
            </a:r>
            <a:r>
              <a:rPr lang="it-IT" cap="small">
                <a:latin typeface="Gill Sans MT" panose="020B0502020104020203" pitchFamily="34" charset="77"/>
              </a:rPr>
              <a:t>Carlos A. </a:t>
            </a:r>
            <a:r>
              <a:rPr lang="it-IT" cap="small" err="1">
                <a:latin typeface="Gill Sans MT" panose="020B0502020104020203" pitchFamily="34" charset="77"/>
              </a:rPr>
              <a:t>Serván</a:t>
            </a:r>
            <a:r>
              <a:rPr lang="it-IT">
                <a:latin typeface="Gill Sans MT" panose="020B0502020104020203" pitchFamily="34" charset="77"/>
              </a:rPr>
              <a:t>,  et al.  (2018)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4E01FA77-376C-6A42-891B-7768C11723FE}"/>
              </a:ext>
            </a:extLst>
          </p:cNvPr>
          <p:cNvSpPr/>
          <p:nvPr/>
        </p:nvSpPr>
        <p:spPr>
          <a:xfrm>
            <a:off x="0" y="4483114"/>
            <a:ext cx="9144000" cy="237488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861E2FD7-E760-6046-9099-545180EC4C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55" t="19735" r="19082" b="22389"/>
          <a:stretch/>
        </p:blipFill>
        <p:spPr>
          <a:xfrm>
            <a:off x="6851099" y="150745"/>
            <a:ext cx="1950301" cy="153234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8D375E9E-8657-0343-BCBF-F82AA267F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916" y="303544"/>
            <a:ext cx="5239589" cy="1493283"/>
          </a:xfrm>
          <a:prstGeom prst="rect">
            <a:avLst/>
          </a:prstGeom>
        </p:spPr>
      </p:pic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82E4A589-FE2E-AD41-AAD9-51EC251DAD43}"/>
              </a:ext>
            </a:extLst>
          </p:cNvPr>
          <p:cNvCxnSpPr/>
          <p:nvPr/>
        </p:nvCxnSpPr>
        <p:spPr>
          <a:xfrm>
            <a:off x="6626831" y="421776"/>
            <a:ext cx="0" cy="12600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9464DAC-AD48-3D4F-B7D7-1CE56434B3B6}"/>
              </a:ext>
            </a:extLst>
          </p:cNvPr>
          <p:cNvSpPr txBox="1"/>
          <p:nvPr/>
        </p:nvSpPr>
        <p:spPr>
          <a:xfrm>
            <a:off x="2416923" y="4887609"/>
            <a:ext cx="4310154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200" dirty="0">
                <a:solidFill>
                  <a:schemeClr val="bg1"/>
                </a:solidFill>
              </a:rPr>
              <a:t>FRANCESCO FONTANA</a:t>
            </a:r>
          </a:p>
          <a:p>
            <a:pPr algn="ctr"/>
            <a:endParaRPr lang="it-IT" sz="500" dirty="0">
              <a:solidFill>
                <a:schemeClr val="bg1"/>
              </a:solidFill>
            </a:endParaRPr>
          </a:p>
          <a:p>
            <a:pPr algn="ctr"/>
            <a:r>
              <a:rPr lang="it-IT" sz="2000" i="1" dirty="0">
                <a:solidFill>
                  <a:schemeClr val="bg1"/>
                </a:solidFill>
              </a:rPr>
              <a:t>francesco.fontana.10@studenti.unipd.it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0680AF6-8C20-2D4D-9818-1318BE43457D}"/>
              </a:ext>
            </a:extLst>
          </p:cNvPr>
          <p:cNvSpPr txBox="1"/>
          <p:nvPr/>
        </p:nvSpPr>
        <p:spPr>
          <a:xfrm>
            <a:off x="3577176" y="6254345"/>
            <a:ext cx="1989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April 29 , 2022</a:t>
            </a:r>
            <a:endParaRPr lang="it-IT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328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4598" y="2928359"/>
                <a:ext cx="8154796" cy="724465"/>
              </a:xfrm>
              <a:gradFill>
                <a:gsLst>
                  <a:gs pos="57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D1E2FA">
                      <a:alpha val="67059"/>
                    </a:srgbClr>
                  </a:gs>
                </a:gsLst>
                <a:lin ang="5400000" scaled="1"/>
              </a:gradFill>
              <a:ln>
                <a:solidFill>
                  <a:schemeClr val="accent1">
                    <a:alpha val="44000"/>
                  </a:schemeClr>
                </a:solidFill>
              </a:ln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it-IT" sz="1500" b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DEFINITION:   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A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generic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matrix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𝐴</m:t>
                    </m:r>
                  </m:oMath>
                </a14:m>
                <a:r>
                  <a:rPr lang="it-IT" sz="1600" i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is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i="1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Lyapunov</a:t>
                </a:r>
                <a:r>
                  <a:rPr lang="it-IT" sz="1600" i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i="1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diagonally</a:t>
                </a:r>
                <a:r>
                  <a:rPr lang="it-IT" sz="1600" i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i="1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stable</a:t>
                </a:r>
                <a:r>
                  <a:rPr lang="it-IT" sz="1600" i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(</a:t>
                </a:r>
                <a:r>
                  <a:rPr lang="it-IT" sz="1600" b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LDS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)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if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there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exists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a positive 			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diagonal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matrix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𝐷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 </m:t>
                    </m:r>
                  </m:oMath>
                </a14:m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such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that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1600" b="0" i="1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1600" b="0" i="0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 </m:t>
                        </m:r>
                        <m:r>
                          <a:rPr lang="it-IT" sz="1600" i="1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𝐷𝐴</m:t>
                        </m:r>
                        <m:r>
                          <a:rPr lang="it-IT" sz="1600" i="1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 + </m:t>
                        </m:r>
                        <m:sSup>
                          <m:sSupPr>
                            <m:ctrlPr>
                              <a:rPr lang="it-IT" sz="1600" b="0" i="1" dirty="0" smtClean="0">
                                <a:latin typeface="Cambria Math" panose="02040503050406030204" pitchFamily="18" charset="0"/>
                                <a:cs typeface="Devanagari Sangam MN" panose="02000000000000000000" pitchFamily="2" charset="0"/>
                              </a:rPr>
                            </m:ctrlPr>
                          </m:sSupPr>
                          <m:e>
                            <m:r>
                              <a:rPr lang="it-IT" sz="1600" i="1" dirty="0" smtClean="0">
                                <a:latin typeface="Cambria Math" panose="02040503050406030204" pitchFamily="18" charset="0"/>
                                <a:cs typeface="Devanagari Sangam MN" panose="02000000000000000000" pitchFamily="2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600" b="0" i="1" dirty="0" smtClean="0">
                                <a:latin typeface="Cambria Math" panose="02040503050406030204" pitchFamily="18" charset="0"/>
                                <a:cs typeface="Devanagari Sangam MN" panose="02000000000000000000" pitchFamily="2" charset="0"/>
                              </a:rPr>
                              <m:t>𝑇</m:t>
                            </m:r>
                          </m:sup>
                        </m:sSup>
                        <m:r>
                          <a:rPr lang="it-IT" sz="1600" i="1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is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negative definite. </a:t>
                </a:r>
                <a:endParaRPr lang="it-IT" sz="1800" i="1" dirty="0">
                  <a:effectLst/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4598" y="2928359"/>
                <a:ext cx="8154796" cy="724465"/>
              </a:xfrm>
              <a:blipFill>
                <a:blip r:embed="rId3"/>
                <a:stretch>
                  <a:fillRect l="-311"/>
                </a:stretch>
              </a:blipFill>
              <a:ln>
                <a:solidFill>
                  <a:schemeClr val="accent1">
                    <a:alpha val="44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u="sng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Stability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&amp;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Feasibility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24" name="Segnaposto piè di pagina 3">
            <a:extLst>
              <a:ext uri="{FF2B5EF4-FFF2-40B4-BE49-F238E27FC236}">
                <a16:creationId xmlns:a16="http://schemas.microsoft.com/office/drawing/2014/main" id="{919B4EEC-13FF-1F4E-A06F-58E2A082754B}"/>
              </a:ext>
            </a:extLst>
          </p:cNvPr>
          <p:cNvSpPr txBox="1">
            <a:spLocks/>
          </p:cNvSpPr>
          <p:nvPr/>
        </p:nvSpPr>
        <p:spPr>
          <a:xfrm>
            <a:off x="3357879" y="6509700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INTRODUCTION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3EDB358-D3D7-6545-9885-0B191EFF0408}"/>
              </a:ext>
            </a:extLst>
          </p:cNvPr>
          <p:cNvSpPr txBox="1"/>
          <p:nvPr/>
        </p:nvSpPr>
        <p:spPr>
          <a:xfrm>
            <a:off x="704339" y="2171438"/>
            <a:ext cx="7735315" cy="584775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>
              <a:buSzPct val="120000"/>
            </a:pP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				</a:t>
            </a:r>
            <a:r>
              <a:rPr lang="it-IT" sz="1600" b="1" u="sng" dirty="0" err="1">
                <a:latin typeface="Constantia" panose="02030602050306030303" pitchFamily="18" charset="0"/>
                <a:cs typeface="Angsana New" panose="02020603050405020304" pitchFamily="18" charset="-34"/>
              </a:rPr>
              <a:t>Lyapunov</a:t>
            </a:r>
            <a:r>
              <a:rPr lang="it-IT" sz="1600" b="1" u="sng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b="1" u="sng" dirty="0" err="1">
                <a:latin typeface="Constantia" panose="02030602050306030303" pitchFamily="18" charset="0"/>
                <a:cs typeface="Angsana New" panose="02020603050405020304" pitchFamily="18" charset="-34"/>
              </a:rPr>
              <a:t>stability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: </a:t>
            </a:r>
          </a:p>
          <a:p>
            <a:pPr algn="ctr">
              <a:buSzPct val="120000"/>
            </a:pP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				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diagonally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stable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interaction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matrix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A</a:t>
            </a:r>
            <a:endParaRPr lang="it-IT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egnaposto contenuto 2">
                <a:extLst>
                  <a:ext uri="{FF2B5EF4-FFF2-40B4-BE49-F238E27FC236}">
                    <a16:creationId xmlns:a16="http://schemas.microsoft.com/office/drawing/2014/main" id="{ACEDEE9F-CCAC-3949-9518-C53B0E62FC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0701" y="980235"/>
                <a:ext cx="8516620" cy="12725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70000"/>
                  </a:lnSpc>
                  <a:buSzPct val="120000"/>
                  <a:buNone/>
                </a:pP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Stationary </a:t>
                </a:r>
                <a:r>
                  <a:rPr lang="it-IT" sz="16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solution</a:t>
                </a: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of  GLV  </a:t>
                </a:r>
                <a:r>
                  <a:rPr lang="it-IT" sz="1600" dirty="0"/>
                  <a:t>[1]:  </a:t>
                </a:r>
                <a:r>
                  <a:rPr lang="it-IT" sz="1800" dirty="0"/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  <m:t>𝑟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  <m:t>𝑖</m:t>
                            </m:r>
                          </m:sub>
                        </m:sSub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it-IT" sz="160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</m:ctrlPr>
                          </m:naryPr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it-IT" sz="160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=0  </m:t>
                    </m:r>
                  </m:oMath>
                </a14:m>
                <a:r>
                  <a:rPr lang="it-IT" sz="1600" dirty="0"/>
                  <a:t> for </a:t>
                </a:r>
                <a14:m>
                  <m:oMath xmlns:m="http://schemas.openxmlformats.org/officeDocument/2006/math">
                    <m:r>
                      <a:rPr lang="it-IT" sz="1600" b="0" i="0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 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𝑖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∈[1,2,…,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𝑛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 ]</m:t>
                    </m:r>
                  </m:oMath>
                </a14:m>
                <a:r>
                  <a:rPr lang="it-IT" sz="1600" dirty="0"/>
                  <a:t>     </a:t>
                </a:r>
              </a:p>
              <a:p>
                <a:pPr marL="0" indent="0" algn="ctr">
                  <a:lnSpc>
                    <a:spcPct val="170000"/>
                  </a:lnSpc>
                  <a:buSzPct val="120000"/>
                  <a:buNone/>
                </a:pP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⟹  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b="1" i="1" dirty="0">
                    <a:latin typeface="Constantia" panose="02030602050306030303" pitchFamily="18" charset="0"/>
                  </a:rPr>
                  <a:t>r</a:t>
                </a:r>
              </a:p>
            </p:txBody>
          </p:sp>
        </mc:Choice>
        <mc:Fallback xmlns="">
          <p:sp>
            <p:nvSpPr>
              <p:cNvPr id="17" name="Segnaposto contenuto 2">
                <a:extLst>
                  <a:ext uri="{FF2B5EF4-FFF2-40B4-BE49-F238E27FC236}">
                    <a16:creationId xmlns:a16="http://schemas.microsoft.com/office/drawing/2014/main" id="{ACEDEE9F-CCAC-3949-9518-C53B0E62F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01" y="980235"/>
                <a:ext cx="8516620" cy="1272583"/>
              </a:xfrm>
              <a:prstGeom prst="rect">
                <a:avLst/>
              </a:prstGeom>
              <a:blipFill>
                <a:blip r:embed="rId5"/>
                <a:stretch>
                  <a:fillRect l="-298" t="-1584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C0AD31D-8269-6B46-BF17-B09F1B0C9DAF}"/>
              </a:ext>
            </a:extLst>
          </p:cNvPr>
          <p:cNvSpPr txBox="1"/>
          <p:nvPr/>
        </p:nvSpPr>
        <p:spPr>
          <a:xfrm>
            <a:off x="8156095" y="111295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[2]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37DCA07-26A7-F240-AEBF-AEC7FA7E47CA}"/>
              </a:ext>
            </a:extLst>
          </p:cNvPr>
          <p:cNvSpPr txBox="1"/>
          <p:nvPr/>
        </p:nvSpPr>
        <p:spPr>
          <a:xfrm>
            <a:off x="8156095" y="163821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[3]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895B9423-4C6D-5846-8CB6-FE4251B23CD3}"/>
              </a:ext>
            </a:extLst>
          </p:cNvPr>
          <p:cNvCxnSpPr>
            <a:cxnSpLocks/>
          </p:cNvCxnSpPr>
          <p:nvPr/>
        </p:nvCxnSpPr>
        <p:spPr>
          <a:xfrm>
            <a:off x="3642616" y="2479478"/>
            <a:ext cx="906897" cy="0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Segnaposto contenuto 2">
                <a:extLst>
                  <a:ext uri="{FF2B5EF4-FFF2-40B4-BE49-F238E27FC236}">
                    <a16:creationId xmlns:a16="http://schemas.microsoft.com/office/drawing/2014/main" id="{6FFF9B6C-2687-1747-A05D-FC53D96CCD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049" y="3817010"/>
                <a:ext cx="8255897" cy="9214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70000"/>
                  </a:lnSpc>
                  <a:buSzPct val="120000"/>
                  <a:buNone/>
                </a:pPr>
                <a:r>
                  <a:rPr lang="it-IT" sz="1600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Assuming </a:t>
                </a:r>
                <a:r>
                  <a:rPr lang="it-IT" sz="1600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interaction</a:t>
                </a:r>
                <a:r>
                  <a:rPr lang="it-IT" sz="1600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matrix</a:t>
                </a:r>
                <a:r>
                  <a:rPr lang="it-IT" sz="1600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𝐴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negative </a:t>
                </a:r>
                <a:r>
                  <a:rPr lang="it-IT" sz="16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defined</a:t>
                </a: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⟹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𝐷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could</a:t>
                </a:r>
                <a:r>
                  <a:rPr lang="it-IT" sz="1600" dirty="0">
                    <a:latin typeface="Constantia" panose="02030602050306030303" pitchFamily="18" charset="0"/>
                  </a:rPr>
                  <a:t> be the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identity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matrix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it-IT" sz="1600" i="1" dirty="0">
                  <a:latin typeface="Constantia" panose="02030602050306030303" pitchFamily="18" charset="0"/>
                </a:endParaRPr>
              </a:p>
              <a:p>
                <a:pPr marL="0" indent="0" algn="ctr">
                  <a:lnSpc>
                    <a:spcPct val="170000"/>
                  </a:lnSpc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𝕀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⟹       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𝑒𝑖𝑔𝑒𝑛𝑣𝑎𝑙𝑢𝑒𝑠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 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 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𝐴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&lt;0 </m:t>
                      </m:r>
                    </m:oMath>
                  </m:oMathPara>
                </a14:m>
                <a:endParaRPr lang="it-IT" sz="1600" i="1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25" name="Segnaposto contenuto 2">
                <a:extLst>
                  <a:ext uri="{FF2B5EF4-FFF2-40B4-BE49-F238E27FC236}">
                    <a16:creationId xmlns:a16="http://schemas.microsoft.com/office/drawing/2014/main" id="{6FFF9B6C-2687-1747-A05D-FC53D96CC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49" y="3817010"/>
                <a:ext cx="8255897" cy="9214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Segnaposto contenuto 2">
                <a:extLst>
                  <a:ext uri="{FF2B5EF4-FFF2-40B4-BE49-F238E27FC236}">
                    <a16:creationId xmlns:a16="http://schemas.microsoft.com/office/drawing/2014/main" id="{B30224DE-1E85-D54C-90AA-887D9E868F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97669" y="4892260"/>
                <a:ext cx="4748654" cy="53853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31000"/>
                </a:schemeClr>
              </a:solidFill>
              <a:ln w="6350"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70000"/>
                  </a:lnSpc>
                  <a:buSzPct val="120000"/>
                  <a:buNone/>
                </a:pPr>
                <a:r>
                  <a:rPr lang="it-IT" sz="1600" b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LDS</a:t>
                </a: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 </a:t>
                </a:r>
                <a:r>
                  <a:rPr lang="it-IT" sz="16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imply</a:t>
                </a: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that</a:t>
                </a: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ngsana New" panose="02020603050405020304" pitchFamily="18" charset="-34"/>
                      </a:rPr>
                      <m:t>∃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</a:t>
                </a:r>
                <a:r>
                  <a:rPr lang="it-IT" sz="1600" b="1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globally</a:t>
                </a:r>
                <a:r>
                  <a:rPr lang="it-IT" sz="1600" b="1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attractive </a:t>
                </a:r>
                <a:r>
                  <a:rPr lang="it-IT" sz="16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fixed</a:t>
                </a: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point</a:t>
                </a:r>
                <a:endParaRPr lang="it-IT" sz="1600" i="1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26" name="Segnaposto contenuto 2">
                <a:extLst>
                  <a:ext uri="{FF2B5EF4-FFF2-40B4-BE49-F238E27FC236}">
                    <a16:creationId xmlns:a16="http://schemas.microsoft.com/office/drawing/2014/main" id="{B30224DE-1E85-D54C-90AA-887D9E868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669" y="4892260"/>
                <a:ext cx="4748654" cy="5385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3B66A4BF-61E1-4040-8BC4-9E19AE09DFB4}"/>
              </a:ext>
            </a:extLst>
          </p:cNvPr>
          <p:cNvSpPr txBox="1">
            <a:spLocks/>
          </p:cNvSpPr>
          <p:nvPr/>
        </p:nvSpPr>
        <p:spPr>
          <a:xfrm>
            <a:off x="494598" y="5678246"/>
            <a:ext cx="2436311" cy="538535"/>
          </a:xfrm>
          <a:prstGeom prst="rect">
            <a:avLst/>
          </a:prstGeom>
          <a:solidFill>
            <a:schemeClr val="accent2">
              <a:alpha val="23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SzPct val="120000"/>
              <a:buNone/>
            </a:pPr>
            <a:r>
              <a:rPr lang="it-IT" sz="1600" i="1" u="sng" dirty="0">
                <a:latin typeface="Constantia" panose="02030602050306030303" pitchFamily="18" charset="0"/>
                <a:cs typeface="Angsana New" panose="02020603050405020304" pitchFamily="18" charset="-34"/>
              </a:rPr>
              <a:t>Non–</a:t>
            </a:r>
            <a:r>
              <a:rPr lang="it-IT" sz="1600" i="1" u="sng" dirty="0" err="1">
                <a:latin typeface="Constantia" panose="02030602050306030303" pitchFamily="18" charset="0"/>
                <a:cs typeface="Angsana New" panose="02020603050405020304" pitchFamily="18" charset="-34"/>
              </a:rPr>
              <a:t>invasible</a:t>
            </a:r>
            <a:r>
              <a:rPr lang="it-IT" sz="1600" i="1" u="sng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i="1" u="sng" dirty="0" err="1">
                <a:latin typeface="Constantia" panose="02030602050306030303" pitchFamily="18" charset="0"/>
                <a:cs typeface="Angsana New" panose="02020603050405020304" pitchFamily="18" charset="-34"/>
              </a:rPr>
              <a:t>solution</a:t>
            </a:r>
            <a:endParaRPr lang="it-IT" sz="1600" i="1" u="sng" dirty="0">
              <a:latin typeface="Constantia" panose="02030602050306030303" pitchFamily="18" charset="0"/>
            </a:endParaRP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0A63623B-534E-D94D-864C-7A94C3FAA55F}"/>
              </a:ext>
            </a:extLst>
          </p:cNvPr>
          <p:cNvCxnSpPr>
            <a:cxnSpLocks/>
          </p:cNvCxnSpPr>
          <p:nvPr/>
        </p:nvCxnSpPr>
        <p:spPr>
          <a:xfrm flipH="1">
            <a:off x="2301447" y="5339477"/>
            <a:ext cx="265527" cy="46106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egnaposto contenuto 2">
            <a:extLst>
              <a:ext uri="{FF2B5EF4-FFF2-40B4-BE49-F238E27FC236}">
                <a16:creationId xmlns:a16="http://schemas.microsoft.com/office/drawing/2014/main" id="{4BCB9229-E7E9-9643-8175-ED7968F006E2}"/>
              </a:ext>
            </a:extLst>
          </p:cNvPr>
          <p:cNvSpPr txBox="1">
            <a:spLocks/>
          </p:cNvSpPr>
          <p:nvPr/>
        </p:nvSpPr>
        <p:spPr>
          <a:xfrm>
            <a:off x="3900740" y="5676183"/>
            <a:ext cx="4748654" cy="538535"/>
          </a:xfrm>
          <a:prstGeom prst="rect">
            <a:avLst/>
          </a:prstGeom>
          <a:solidFill>
            <a:schemeClr val="accent6">
              <a:lumMod val="40000"/>
              <a:lumOff val="60000"/>
              <a:alpha val="72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SzPct val="120000"/>
              <a:buNone/>
            </a:pPr>
            <a:r>
              <a:rPr lang="it-IT" sz="1600" b="1" i="1" dirty="0">
                <a:latin typeface="Constantia" panose="02030602050306030303" pitchFamily="18" charset="0"/>
                <a:cs typeface="Angsana New" panose="02020603050405020304" pitchFamily="18" charset="-34"/>
              </a:rPr>
              <a:t>GOAL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: </a:t>
            </a:r>
            <a:r>
              <a:rPr lang="it-IT" sz="1600" i="1" u="sng" dirty="0">
                <a:latin typeface="Constantia" panose="02030602050306030303" pitchFamily="18" charset="0"/>
                <a:cs typeface="Angsana New" panose="02020603050405020304" pitchFamily="18" charset="-34"/>
              </a:rPr>
              <a:t>Distribution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of non-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invasible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fixed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point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?</a:t>
            </a:r>
            <a:endParaRPr lang="it-IT" sz="1600" i="1" dirty="0">
              <a:latin typeface="Constantia" panose="02030602050306030303" pitchFamily="18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145B1975-D919-184D-8BD1-050A11767DA2}"/>
              </a:ext>
            </a:extLst>
          </p:cNvPr>
          <p:cNvSpPr/>
          <p:nvPr/>
        </p:nvSpPr>
        <p:spPr>
          <a:xfrm>
            <a:off x="989370" y="2273302"/>
            <a:ext cx="2509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latin typeface="Constantia" panose="02030602050306030303" pitchFamily="18" charset="0"/>
                <a:cs typeface="Angsana New" panose="02020603050405020304" pitchFamily="18" charset="-34"/>
              </a:rPr>
              <a:t>Equilibrium </a:t>
            </a:r>
            <a:r>
              <a:rPr lang="it-IT" b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stability</a:t>
            </a:r>
            <a:r>
              <a:rPr lang="it-IT" b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endParaRPr lang="it-IT" dirty="0"/>
          </a:p>
        </p:txBody>
      </p: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E652A5BB-68DF-D249-994B-B6B785D4C6ED}"/>
              </a:ext>
            </a:extLst>
          </p:cNvPr>
          <p:cNvCxnSpPr>
            <a:cxnSpLocks/>
          </p:cNvCxnSpPr>
          <p:nvPr/>
        </p:nvCxnSpPr>
        <p:spPr>
          <a:xfrm>
            <a:off x="3113903" y="5965009"/>
            <a:ext cx="667265" cy="0"/>
          </a:xfrm>
          <a:prstGeom prst="straightConnector1">
            <a:avLst/>
          </a:prstGeom>
          <a:ln w="92075" cmpd="dbl">
            <a:solidFill>
              <a:schemeClr val="tx1">
                <a:alpha val="79000"/>
              </a:schemeClr>
            </a:solidFill>
            <a:prstDash val="solid"/>
            <a:bevel/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Nuvola 22">
            <a:extLst>
              <a:ext uri="{FF2B5EF4-FFF2-40B4-BE49-F238E27FC236}">
                <a16:creationId xmlns:a16="http://schemas.microsoft.com/office/drawing/2014/main" id="{A8385D2E-41C8-2245-80C4-27FE84997771}"/>
              </a:ext>
            </a:extLst>
          </p:cNvPr>
          <p:cNvSpPr/>
          <p:nvPr/>
        </p:nvSpPr>
        <p:spPr>
          <a:xfrm>
            <a:off x="220561" y="4536648"/>
            <a:ext cx="1177462" cy="878688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Why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b="1" dirty="0">
                <a:solidFill>
                  <a:schemeClr val="accent1">
                    <a:lumMod val="75000"/>
                  </a:schemeClr>
                </a:solidFill>
              </a:rPr>
              <a:t>LDS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?</a:t>
            </a:r>
          </a:p>
        </p:txBody>
      </p: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33122368-1DAF-CB47-8C34-E9A7281F1005}"/>
              </a:ext>
            </a:extLst>
          </p:cNvPr>
          <p:cNvCxnSpPr>
            <a:cxnSpLocks/>
          </p:cNvCxnSpPr>
          <p:nvPr/>
        </p:nvCxnSpPr>
        <p:spPr>
          <a:xfrm flipH="1">
            <a:off x="1398023" y="4501485"/>
            <a:ext cx="483019" cy="25063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egnaposto numero diapositiva 4">
            <a:extLst>
              <a:ext uri="{FF2B5EF4-FFF2-40B4-BE49-F238E27FC236}">
                <a16:creationId xmlns:a16="http://schemas.microsoft.com/office/drawing/2014/main" id="{658E6801-7BA7-E548-8C8B-30E25DE5E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10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3118552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0168" y="1150968"/>
                <a:ext cx="6883661" cy="1136477"/>
              </a:xfrm>
              <a:gradFill>
                <a:gsLst>
                  <a:gs pos="57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D1E2FA">
                      <a:alpha val="67059"/>
                    </a:srgbClr>
                  </a:gs>
                </a:gsLst>
                <a:lin ang="5400000" scaled="1"/>
              </a:gradFill>
              <a:ln>
                <a:solidFill>
                  <a:schemeClr val="accent1">
                    <a:alpha val="44000"/>
                  </a:schemeClr>
                </a:solidFill>
              </a:ln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it-IT" sz="1600" b="1" i="1" dirty="0">
                    <a:latin typeface="Constantia" panose="02030602050306030303" pitchFamily="18" charset="0"/>
                    <a:cs typeface="Devanagari Sangam MN" panose="02000000000000000000" pitchFamily="2" charset="0"/>
                  </a:rPr>
                  <a:t>FEASIBILITY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it-IT" sz="1500" b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DEFINITION:   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A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system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is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feasible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if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all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abundances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at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equilibrium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are positive </a:t>
                </a:r>
                <a:endParaRPr lang="it-IT" sz="1600" b="0" i="1" dirty="0">
                  <a:latin typeface="Cambria Math" panose="02040503050406030204" pitchFamily="18" charset="0"/>
                  <a:cs typeface="Devanagari Sangam MN" panose="02000000000000000000" pitchFamily="2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⟹</m:t>
                    </m:r>
                    <m:sSubSup>
                      <m:sSubSupPr>
                        <m:ctrlPr>
                          <a:rPr lang="it-IT" sz="1600" b="0" i="1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sSubSupPr>
                      <m:e>
                        <m:r>
                          <a:rPr lang="it-IT" sz="1600" b="1" i="1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𝒙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𝑖</m:t>
                        </m:r>
                      </m:sub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∗</m:t>
                        </m:r>
                      </m:sup>
                    </m:sSubSup>
                    <m:r>
                      <a:rPr lang="it-IT" sz="1600" b="0" i="1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&gt;0</m:t>
                    </m:r>
                  </m:oMath>
                </a14:m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it-IT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vanagari Sangam MN" panose="02000000000000000000" pitchFamily="2" charset="0"/>
                      </a:rPr>
                      <m:t>∀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vanagari Sangam MN" panose="02000000000000000000" pitchFamily="2" charset="0"/>
                      </a:rPr>
                      <m:t>𝑖</m:t>
                    </m:r>
                  </m:oMath>
                </a14:m>
                <a:endParaRPr lang="it-IT" sz="1600" dirty="0">
                  <a:latin typeface="Devanagari Sangam MN" panose="02000000000000000000" pitchFamily="2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0168" y="1150968"/>
                <a:ext cx="6883661" cy="1136477"/>
              </a:xfrm>
              <a:blipFill>
                <a:blip r:embed="rId3"/>
                <a:stretch>
                  <a:fillRect l="-368" t="-1099"/>
                </a:stretch>
              </a:blipFill>
              <a:ln>
                <a:solidFill>
                  <a:schemeClr val="accent1">
                    <a:alpha val="44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Stability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&amp; </a:t>
            </a:r>
            <a:r>
              <a:rPr lang="it-IT" sz="3200" b="1" u="sng" cap="small" dirty="0" err="1">
                <a:solidFill>
                  <a:schemeClr val="bg1"/>
                </a:solidFill>
                <a:latin typeface="Franklin Gothic Demi" panose="020B0603020102020204" pitchFamily="34" charset="0"/>
                <a:cs typeface="Devanagari Sangam MN" panose="02000000000000000000" pitchFamily="2" charset="0"/>
              </a:rPr>
              <a:t>Feasibility</a:t>
            </a:r>
            <a:endParaRPr lang="it-IT" sz="3200" b="1" u="sng" cap="small" dirty="0">
              <a:solidFill>
                <a:schemeClr val="bg1"/>
              </a:solidFill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24" name="Segnaposto piè di pagina 3">
            <a:extLst>
              <a:ext uri="{FF2B5EF4-FFF2-40B4-BE49-F238E27FC236}">
                <a16:creationId xmlns:a16="http://schemas.microsoft.com/office/drawing/2014/main" id="{919B4EEC-13FF-1F4E-A06F-58E2A082754B}"/>
              </a:ext>
            </a:extLst>
          </p:cNvPr>
          <p:cNvSpPr txBox="1">
            <a:spLocks/>
          </p:cNvSpPr>
          <p:nvPr/>
        </p:nvSpPr>
        <p:spPr>
          <a:xfrm>
            <a:off x="3357879" y="6509700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INTRODUCTION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3EDB358-D3D7-6545-9885-0B191EFF0408}"/>
              </a:ext>
            </a:extLst>
          </p:cNvPr>
          <p:cNvSpPr txBox="1"/>
          <p:nvPr/>
        </p:nvSpPr>
        <p:spPr>
          <a:xfrm>
            <a:off x="1215018" y="2642613"/>
            <a:ext cx="6713964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i="1" cap="small" dirty="0" err="1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stability</a:t>
            </a:r>
            <a:r>
              <a:rPr lang="it-IT" b="1" i="1" cap="small" dirty="0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b="1" i="1" cap="small" dirty="0">
                <a:solidFill>
                  <a:schemeClr val="bg1"/>
                </a:solidFill>
                <a:cs typeface="Angsana New" panose="02020603050405020304" pitchFamily="18" charset="-34"/>
              </a:rPr>
              <a:t>&amp;</a:t>
            </a:r>
            <a:r>
              <a:rPr lang="it-IT" b="1" i="1" cap="small" dirty="0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b="1" i="1" cap="small" dirty="0" err="1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feasibility</a:t>
            </a:r>
            <a:r>
              <a:rPr lang="it-IT" b="1" i="1" cap="small" dirty="0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  </a:t>
            </a:r>
            <a:r>
              <a:rPr lang="it-IT" i="1" dirty="0" err="1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how</a:t>
            </a:r>
            <a:r>
              <a:rPr lang="it-IT" i="1" dirty="0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 are </a:t>
            </a:r>
            <a:r>
              <a:rPr lang="it-IT" i="1" dirty="0" err="1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related</a:t>
            </a:r>
            <a:r>
              <a:rPr lang="it-IT" i="1" dirty="0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 to </a:t>
            </a:r>
            <a:r>
              <a:rPr lang="it-IT" b="1" i="1" cap="small" dirty="0" err="1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coexistance</a:t>
            </a:r>
            <a:r>
              <a:rPr lang="it-IT" i="1" dirty="0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? </a:t>
            </a:r>
            <a:endParaRPr lang="it-IT" i="1" dirty="0">
              <a:solidFill>
                <a:schemeClr val="bg1"/>
              </a:solidFill>
            </a:endParaRP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C4D64BE3-EC9A-E140-879C-A0E0BDFCBFE6}"/>
              </a:ext>
            </a:extLst>
          </p:cNvPr>
          <p:cNvSpPr txBox="1"/>
          <p:nvPr/>
        </p:nvSpPr>
        <p:spPr>
          <a:xfrm>
            <a:off x="1215018" y="2981856"/>
            <a:ext cx="6713964" cy="79284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it-IT" sz="1600" b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Feasibility</a:t>
            </a:r>
            <a:r>
              <a:rPr lang="it-IT" sz="1600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dirty="0" err="1">
                <a:latin typeface="Constantia" panose="02030602050306030303" pitchFamily="18" charset="0"/>
                <a:cs typeface="Angsana New" panose="02020603050405020304" pitchFamily="18" charset="-34"/>
              </a:rPr>
              <a:t>is</a:t>
            </a:r>
            <a:r>
              <a:rPr lang="it-IT" sz="1600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u="sng" dirty="0" err="1">
                <a:latin typeface="Constantia" panose="02030602050306030303" pitchFamily="18" charset="0"/>
                <a:cs typeface="Angsana New" panose="02020603050405020304" pitchFamily="18" charset="-34"/>
              </a:rPr>
              <a:t>necessary</a:t>
            </a:r>
            <a:endParaRPr lang="it-IT" sz="1600" b="1" u="sng" dirty="0">
              <a:latin typeface="Constantia" panose="02030602050306030303" pitchFamily="18" charset="0"/>
              <a:cs typeface="Angsana New" panose="02020603050405020304" pitchFamily="18" charset="-34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it-IT" sz="1600" b="1" dirty="0" err="1">
                <a:latin typeface="Constantia" panose="02030602050306030303" pitchFamily="18" charset="0"/>
              </a:rPr>
              <a:t>Stability</a:t>
            </a:r>
            <a:r>
              <a:rPr lang="it-IT" sz="1600" dirty="0">
                <a:latin typeface="Constantia" panose="02030602050306030303" pitchFamily="18" charset="0"/>
              </a:rPr>
              <a:t>, </a:t>
            </a:r>
            <a:r>
              <a:rPr lang="it-IT" sz="1600" dirty="0" err="1">
                <a:latin typeface="Constantia" panose="02030602050306030303" pitchFamily="18" charset="0"/>
              </a:rPr>
              <a:t>if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added</a:t>
            </a:r>
            <a:r>
              <a:rPr lang="it-IT" sz="1600" dirty="0">
                <a:latin typeface="Constantia" panose="02030602050306030303" pitchFamily="18" charset="0"/>
              </a:rPr>
              <a:t>, </a:t>
            </a:r>
            <a:r>
              <a:rPr lang="it-IT" sz="1600" dirty="0" err="1">
                <a:latin typeface="Constantia" panose="02030602050306030303" pitchFamily="18" charset="0"/>
              </a:rPr>
              <a:t>completes</a:t>
            </a:r>
            <a:r>
              <a:rPr lang="it-IT" sz="1600" dirty="0">
                <a:latin typeface="Constantia" panose="02030602050306030303" pitchFamily="18" charset="0"/>
              </a:rPr>
              <a:t> the </a:t>
            </a:r>
            <a:r>
              <a:rPr lang="it-IT" sz="1600" dirty="0" err="1">
                <a:latin typeface="Constantia" panose="02030602050306030303" pitchFamily="18" charset="0"/>
              </a:rPr>
              <a:t>hypothesis</a:t>
            </a:r>
            <a:r>
              <a:rPr lang="it-IT" sz="1600" dirty="0">
                <a:latin typeface="Constantia" panose="02030602050306030303" pitchFamily="18" charset="0"/>
              </a:rPr>
              <a:t> to </a:t>
            </a:r>
            <a:r>
              <a:rPr lang="it-IT" sz="1600" dirty="0" err="1">
                <a:latin typeface="Constantia" panose="02030602050306030303" pitchFamily="18" charset="0"/>
              </a:rPr>
              <a:t>study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b="1" dirty="0" err="1">
                <a:latin typeface="Constantia" panose="02030602050306030303" pitchFamily="18" charset="0"/>
              </a:rPr>
              <a:t>coexistence</a:t>
            </a:r>
            <a:r>
              <a:rPr lang="it-IT" sz="1600" b="1" dirty="0">
                <a:latin typeface="Constantia" panose="02030602050306030303" pitchFamily="18" charset="0"/>
              </a:rPr>
              <a:t> </a:t>
            </a:r>
            <a:endParaRPr lang="it-IT" sz="1200" b="1" dirty="0">
              <a:latin typeface="Constantia" panose="02030602050306030303" pitchFamily="18" charset="0"/>
            </a:endParaRPr>
          </a:p>
        </p:txBody>
      </p:sp>
      <p:sp>
        <p:nvSpPr>
          <p:cNvPr id="11" name="Segnaposto numero diapositiva 4">
            <a:extLst>
              <a:ext uri="{FF2B5EF4-FFF2-40B4-BE49-F238E27FC236}">
                <a16:creationId xmlns:a16="http://schemas.microsoft.com/office/drawing/2014/main" id="{E6AE3D0E-C422-6043-A0AE-8BEBFF86B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11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7910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0168" y="1150968"/>
                <a:ext cx="6883661" cy="1136477"/>
              </a:xfrm>
              <a:gradFill>
                <a:gsLst>
                  <a:gs pos="57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D1E2FA">
                      <a:alpha val="67059"/>
                    </a:srgbClr>
                  </a:gs>
                </a:gsLst>
                <a:lin ang="5400000" scaled="1"/>
              </a:gradFill>
              <a:ln>
                <a:solidFill>
                  <a:schemeClr val="accent1">
                    <a:alpha val="44000"/>
                  </a:schemeClr>
                </a:solidFill>
              </a:ln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it-IT" sz="1600" b="1" i="1" dirty="0">
                    <a:latin typeface="Constantia" panose="02030602050306030303" pitchFamily="18" charset="0"/>
                    <a:cs typeface="Devanagari Sangam MN" panose="02000000000000000000" pitchFamily="2" charset="0"/>
                  </a:rPr>
                  <a:t>FEASIBILITY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it-IT" sz="1500" b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DEFINITION:   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A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system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is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feasible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if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all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abundances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at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equilibrium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are positive </a:t>
                </a:r>
                <a:endParaRPr lang="it-IT" sz="1600" b="0" i="1" dirty="0">
                  <a:latin typeface="Cambria Math" panose="02040503050406030204" pitchFamily="18" charset="0"/>
                  <a:cs typeface="Devanagari Sangam MN" panose="02000000000000000000" pitchFamily="2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⟹</m:t>
                    </m:r>
                    <m:sSubSup>
                      <m:sSubSupPr>
                        <m:ctrlPr>
                          <a:rPr lang="it-IT" sz="1600" b="0" i="1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sSubSupPr>
                      <m:e>
                        <m:r>
                          <a:rPr lang="it-IT" sz="1600" b="1" i="1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𝒙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𝑖</m:t>
                        </m:r>
                      </m:sub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∗</m:t>
                        </m:r>
                      </m:sup>
                    </m:sSubSup>
                    <m:r>
                      <a:rPr lang="it-IT" sz="1600" b="0" i="1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&gt;0</m:t>
                    </m:r>
                  </m:oMath>
                </a14:m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it-IT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vanagari Sangam MN" panose="02000000000000000000" pitchFamily="2" charset="0"/>
                      </a:rPr>
                      <m:t>∀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vanagari Sangam MN" panose="02000000000000000000" pitchFamily="2" charset="0"/>
                      </a:rPr>
                      <m:t>𝑖</m:t>
                    </m:r>
                  </m:oMath>
                </a14:m>
                <a:endParaRPr lang="it-IT" sz="1600" dirty="0">
                  <a:latin typeface="Devanagari Sangam MN" panose="02000000000000000000" pitchFamily="2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0168" y="1150968"/>
                <a:ext cx="6883661" cy="1136477"/>
              </a:xfrm>
              <a:blipFill>
                <a:blip r:embed="rId3"/>
                <a:stretch>
                  <a:fillRect l="-368" t="-1099"/>
                </a:stretch>
              </a:blipFill>
              <a:ln>
                <a:solidFill>
                  <a:schemeClr val="accent1">
                    <a:alpha val="44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Stability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&amp; </a:t>
            </a:r>
            <a:r>
              <a:rPr lang="it-IT" sz="3200" b="1" u="sng" cap="small" dirty="0" err="1">
                <a:solidFill>
                  <a:schemeClr val="bg1"/>
                </a:solidFill>
                <a:latin typeface="Franklin Gothic Demi" panose="020B0603020102020204" pitchFamily="34" charset="0"/>
                <a:cs typeface="Devanagari Sangam MN" panose="02000000000000000000" pitchFamily="2" charset="0"/>
              </a:rPr>
              <a:t>Feasibility</a:t>
            </a:r>
            <a:endParaRPr lang="it-IT" sz="3200" b="1" u="sng" cap="small" dirty="0">
              <a:solidFill>
                <a:schemeClr val="bg1"/>
              </a:solidFill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24" name="Segnaposto piè di pagina 3">
            <a:extLst>
              <a:ext uri="{FF2B5EF4-FFF2-40B4-BE49-F238E27FC236}">
                <a16:creationId xmlns:a16="http://schemas.microsoft.com/office/drawing/2014/main" id="{919B4EEC-13FF-1F4E-A06F-58E2A082754B}"/>
              </a:ext>
            </a:extLst>
          </p:cNvPr>
          <p:cNvSpPr txBox="1">
            <a:spLocks/>
          </p:cNvSpPr>
          <p:nvPr/>
        </p:nvSpPr>
        <p:spPr>
          <a:xfrm>
            <a:off x="3357879" y="6509700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INTRODUCTION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3EDB358-D3D7-6545-9885-0B191EFF0408}"/>
              </a:ext>
            </a:extLst>
          </p:cNvPr>
          <p:cNvSpPr txBox="1"/>
          <p:nvPr/>
        </p:nvSpPr>
        <p:spPr>
          <a:xfrm>
            <a:off x="1215018" y="2642613"/>
            <a:ext cx="6713964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i="1" cap="small" dirty="0" err="1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stability</a:t>
            </a:r>
            <a:r>
              <a:rPr lang="it-IT" b="1" i="1" cap="small" dirty="0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b="1" i="1" cap="small" dirty="0">
                <a:solidFill>
                  <a:schemeClr val="bg1"/>
                </a:solidFill>
                <a:cs typeface="Angsana New" panose="02020603050405020304" pitchFamily="18" charset="-34"/>
              </a:rPr>
              <a:t>&amp;</a:t>
            </a:r>
            <a:r>
              <a:rPr lang="it-IT" b="1" i="1" cap="small" dirty="0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b="1" i="1" cap="small" dirty="0" err="1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feasibility</a:t>
            </a:r>
            <a:r>
              <a:rPr lang="it-IT" b="1" i="1" cap="small" dirty="0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  </a:t>
            </a:r>
            <a:r>
              <a:rPr lang="it-IT" i="1" dirty="0" err="1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how</a:t>
            </a:r>
            <a:r>
              <a:rPr lang="it-IT" i="1" dirty="0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 are </a:t>
            </a:r>
            <a:r>
              <a:rPr lang="it-IT" i="1" dirty="0" err="1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related</a:t>
            </a:r>
            <a:r>
              <a:rPr lang="it-IT" i="1" dirty="0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 to </a:t>
            </a:r>
            <a:r>
              <a:rPr lang="it-IT" b="1" i="1" cap="small" dirty="0" err="1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coexistance</a:t>
            </a:r>
            <a:r>
              <a:rPr lang="it-IT" i="1" dirty="0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? </a:t>
            </a:r>
            <a:endParaRPr lang="it-IT" i="1" dirty="0">
              <a:solidFill>
                <a:schemeClr val="bg1"/>
              </a:solidFill>
            </a:endParaRP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C4D64BE3-EC9A-E140-879C-A0E0BDFCBFE6}"/>
              </a:ext>
            </a:extLst>
          </p:cNvPr>
          <p:cNvSpPr txBox="1"/>
          <p:nvPr/>
        </p:nvSpPr>
        <p:spPr>
          <a:xfrm>
            <a:off x="1215018" y="2981856"/>
            <a:ext cx="6713964" cy="79284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it-IT" sz="1600" b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Feasibility</a:t>
            </a:r>
            <a:r>
              <a:rPr lang="it-IT" sz="1600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dirty="0" err="1">
                <a:latin typeface="Constantia" panose="02030602050306030303" pitchFamily="18" charset="0"/>
                <a:cs typeface="Angsana New" panose="02020603050405020304" pitchFamily="18" charset="-34"/>
              </a:rPr>
              <a:t>is</a:t>
            </a:r>
            <a:r>
              <a:rPr lang="it-IT" sz="1600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u="sng" dirty="0" err="1">
                <a:latin typeface="Constantia" panose="02030602050306030303" pitchFamily="18" charset="0"/>
                <a:cs typeface="Angsana New" panose="02020603050405020304" pitchFamily="18" charset="-34"/>
              </a:rPr>
              <a:t>necessary</a:t>
            </a:r>
            <a:endParaRPr lang="it-IT" sz="1600" b="1" u="sng" dirty="0">
              <a:latin typeface="Constantia" panose="02030602050306030303" pitchFamily="18" charset="0"/>
              <a:cs typeface="Angsana New" panose="02020603050405020304" pitchFamily="18" charset="-34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it-IT" sz="1600" b="1" dirty="0" err="1">
                <a:latin typeface="Constantia" panose="02030602050306030303" pitchFamily="18" charset="0"/>
              </a:rPr>
              <a:t>Stability</a:t>
            </a:r>
            <a:r>
              <a:rPr lang="it-IT" sz="1600" dirty="0">
                <a:latin typeface="Constantia" panose="02030602050306030303" pitchFamily="18" charset="0"/>
              </a:rPr>
              <a:t>, </a:t>
            </a:r>
            <a:r>
              <a:rPr lang="it-IT" sz="1600" dirty="0" err="1">
                <a:latin typeface="Constantia" panose="02030602050306030303" pitchFamily="18" charset="0"/>
              </a:rPr>
              <a:t>if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added</a:t>
            </a:r>
            <a:r>
              <a:rPr lang="it-IT" sz="1600" dirty="0">
                <a:latin typeface="Constantia" panose="02030602050306030303" pitchFamily="18" charset="0"/>
              </a:rPr>
              <a:t>, </a:t>
            </a:r>
            <a:r>
              <a:rPr lang="it-IT" sz="1600" dirty="0" err="1">
                <a:latin typeface="Constantia" panose="02030602050306030303" pitchFamily="18" charset="0"/>
              </a:rPr>
              <a:t>completes</a:t>
            </a:r>
            <a:r>
              <a:rPr lang="it-IT" sz="1600" dirty="0">
                <a:latin typeface="Constantia" panose="02030602050306030303" pitchFamily="18" charset="0"/>
              </a:rPr>
              <a:t> the </a:t>
            </a:r>
            <a:r>
              <a:rPr lang="it-IT" sz="1600" dirty="0" err="1">
                <a:latin typeface="Constantia" panose="02030602050306030303" pitchFamily="18" charset="0"/>
              </a:rPr>
              <a:t>hypothesis</a:t>
            </a:r>
            <a:r>
              <a:rPr lang="it-IT" sz="1600" dirty="0">
                <a:latin typeface="Constantia" panose="02030602050306030303" pitchFamily="18" charset="0"/>
              </a:rPr>
              <a:t> to </a:t>
            </a:r>
            <a:r>
              <a:rPr lang="it-IT" sz="1600" dirty="0" err="1">
                <a:latin typeface="Constantia" panose="02030602050306030303" pitchFamily="18" charset="0"/>
              </a:rPr>
              <a:t>study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b="1" dirty="0" err="1">
                <a:latin typeface="Constantia" panose="02030602050306030303" pitchFamily="18" charset="0"/>
              </a:rPr>
              <a:t>coexistence</a:t>
            </a:r>
            <a:r>
              <a:rPr lang="it-IT" sz="1600" b="1" dirty="0">
                <a:latin typeface="Constantia" panose="02030602050306030303" pitchFamily="18" charset="0"/>
              </a:rPr>
              <a:t> </a:t>
            </a:r>
            <a:endParaRPr lang="it-IT" sz="1200" b="1" dirty="0">
              <a:latin typeface="Constantia" panose="0203060205030603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tangolo 34">
                <a:extLst>
                  <a:ext uri="{FF2B5EF4-FFF2-40B4-BE49-F238E27FC236}">
                    <a16:creationId xmlns:a16="http://schemas.microsoft.com/office/drawing/2014/main" id="{F0244E78-F448-F242-8CEF-E7EA87E28C01}"/>
                  </a:ext>
                </a:extLst>
              </p:cNvPr>
              <p:cNvSpPr/>
              <p:nvPr/>
            </p:nvSpPr>
            <p:spPr>
              <a:xfrm>
                <a:off x="1947191" y="4845044"/>
                <a:ext cx="5249612" cy="70788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it-IT" sz="2000" dirty="0" err="1">
                    <a:latin typeface="Constantia" panose="02030602050306030303" pitchFamily="18" charset="0"/>
                  </a:rPr>
                  <a:t>Given</a:t>
                </a:r>
                <a:r>
                  <a:rPr lang="it-IT" sz="2000" dirty="0">
                    <a:latin typeface="Constantia" panose="02030602050306030303" pitchFamily="18" charset="0"/>
                  </a:rPr>
                  <a:t> </a:t>
                </a:r>
                <a:r>
                  <a:rPr lang="it-IT" sz="2000" dirty="0" err="1">
                    <a:latin typeface="Constantia" panose="02030602050306030303" pitchFamily="18" charset="0"/>
                  </a:rPr>
                  <a:t>these</a:t>
                </a:r>
                <a:r>
                  <a:rPr lang="it-IT" sz="2000" dirty="0">
                    <a:latin typeface="Constantia" panose="02030602050306030303" pitchFamily="18" charset="0"/>
                  </a:rPr>
                  <a:t> </a:t>
                </a:r>
                <a:r>
                  <a:rPr lang="it-IT" sz="2000" dirty="0" err="1">
                    <a:latin typeface="Constantia" panose="02030602050306030303" pitchFamily="18" charset="0"/>
                  </a:rPr>
                  <a:t>conditions</a:t>
                </a:r>
                <a:r>
                  <a:rPr lang="it-IT" sz="2000" dirty="0">
                    <a:latin typeface="Constantia" panose="02030602050306030303" pitchFamily="18" charset="0"/>
                  </a:rPr>
                  <a:t>, </a:t>
                </a:r>
                <a:r>
                  <a:rPr lang="it-IT" sz="2000" dirty="0" err="1">
                    <a:latin typeface="Constantia" panose="02030602050306030303" pitchFamily="18" charset="0"/>
                  </a:rPr>
                  <a:t>it’s</a:t>
                </a:r>
                <a:r>
                  <a:rPr lang="it-IT" sz="2000" dirty="0">
                    <a:latin typeface="Constantia" panose="02030602050306030303" pitchFamily="18" charset="0"/>
                  </a:rPr>
                  <a:t> </a:t>
                </a:r>
                <a:r>
                  <a:rPr lang="it-IT" sz="2000" dirty="0" err="1">
                    <a:latin typeface="Constantia" panose="02030602050306030303" pitchFamily="18" charset="0"/>
                  </a:rPr>
                  <a:t>possible</a:t>
                </a:r>
                <a:r>
                  <a:rPr lang="it-IT" sz="2000" dirty="0">
                    <a:latin typeface="Constantia" panose="02030602050306030303" pitchFamily="18" charset="0"/>
                  </a:rPr>
                  <a:t> to </a:t>
                </a:r>
                <a:r>
                  <a:rPr lang="it-IT" sz="2000" dirty="0" err="1">
                    <a:latin typeface="Constantia" panose="02030602050306030303" pitchFamily="18" charset="0"/>
                  </a:rPr>
                  <a:t>find</a:t>
                </a:r>
                <a:r>
                  <a:rPr lang="it-IT" sz="2000" dirty="0">
                    <a:latin typeface="Constantia" panose="02030602050306030303" pitchFamily="18" charset="0"/>
                  </a:rPr>
                  <a:t> an </a:t>
                </a:r>
              </a:p>
              <a:p>
                <a:pPr algn="ctr"/>
                <a:r>
                  <a:rPr lang="it-IT" sz="2000" b="1" i="1" dirty="0" err="1">
                    <a:latin typeface="Constantia" panose="02030602050306030303" pitchFamily="18" charset="0"/>
                  </a:rPr>
                  <a:t>analytical</a:t>
                </a:r>
                <a:r>
                  <a:rPr lang="it-IT" sz="2000" b="1" i="1" dirty="0">
                    <a:latin typeface="Constantia" panose="02030602050306030303" pitchFamily="18" charset="0"/>
                  </a:rPr>
                  <a:t> </a:t>
                </a:r>
                <a:r>
                  <a:rPr lang="it-IT" sz="2000" i="1" dirty="0" err="1">
                    <a:latin typeface="Constantia" panose="02030602050306030303" pitchFamily="18" charset="0"/>
                  </a:rPr>
                  <a:t>solution</a:t>
                </a:r>
                <a:r>
                  <a:rPr lang="it-IT" sz="2000" i="1" dirty="0">
                    <a:latin typeface="Constantia" panose="02030602050306030303" pitchFamily="18" charset="0"/>
                  </a:rPr>
                  <a:t> </a:t>
                </a:r>
                <a:r>
                  <a:rPr lang="it-IT" sz="2000" dirty="0">
                    <a:latin typeface="Constantia" panose="02030602050306030303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it-IT" sz="20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20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20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sz="2000" i="1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it-IT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2000" dirty="0">
                    <a:latin typeface="Constantia" panose="02030602050306030303" pitchFamily="18" charset="0"/>
                  </a:rPr>
                  <a:t>!</a:t>
                </a:r>
                <a:endParaRPr lang="it-IT" sz="2000" dirty="0">
                  <a:effectLst/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35" name="Rettangolo 34">
                <a:extLst>
                  <a:ext uri="{FF2B5EF4-FFF2-40B4-BE49-F238E27FC236}">
                    <a16:creationId xmlns:a16="http://schemas.microsoft.com/office/drawing/2014/main" id="{F0244E78-F448-F242-8CEF-E7EA87E28C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191" y="4845044"/>
                <a:ext cx="5249612" cy="707886"/>
              </a:xfrm>
              <a:prstGeom prst="rect">
                <a:avLst/>
              </a:prstGeom>
              <a:blipFill>
                <a:blip r:embed="rId5"/>
                <a:stretch>
                  <a:fillRect l="-962" t="-3448" r="-240" b="-12069"/>
                </a:stretch>
              </a:blipFill>
              <a:ln w="158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Freccia destra 35">
            <a:extLst>
              <a:ext uri="{FF2B5EF4-FFF2-40B4-BE49-F238E27FC236}">
                <a16:creationId xmlns:a16="http://schemas.microsoft.com/office/drawing/2014/main" id="{0E5C3511-61A9-5544-9C59-C948AA377960}"/>
              </a:ext>
            </a:extLst>
          </p:cNvPr>
          <p:cNvSpPr/>
          <p:nvPr/>
        </p:nvSpPr>
        <p:spPr>
          <a:xfrm rot="5400000">
            <a:off x="4167349" y="3869653"/>
            <a:ext cx="809297" cy="9562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Segnaposto numero diapositiva 4">
            <a:extLst>
              <a:ext uri="{FF2B5EF4-FFF2-40B4-BE49-F238E27FC236}">
                <a16:creationId xmlns:a16="http://schemas.microsoft.com/office/drawing/2014/main" id="{8A215749-3492-E44B-91BE-899CE1C36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12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3942577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Food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Web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Example</a:t>
            </a:r>
            <a:endParaRPr lang="it-IT" sz="3200" b="1" u="sng" cap="small" dirty="0">
              <a:solidFill>
                <a:schemeClr val="bg1"/>
              </a:solidFill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24" name="Segnaposto piè di pagina 3">
            <a:extLst>
              <a:ext uri="{FF2B5EF4-FFF2-40B4-BE49-F238E27FC236}">
                <a16:creationId xmlns:a16="http://schemas.microsoft.com/office/drawing/2014/main" id="{919B4EEC-13FF-1F4E-A06F-58E2A082754B}"/>
              </a:ext>
            </a:extLst>
          </p:cNvPr>
          <p:cNvSpPr txBox="1">
            <a:spLocks/>
          </p:cNvSpPr>
          <p:nvPr/>
        </p:nvSpPr>
        <p:spPr>
          <a:xfrm>
            <a:off x="3357879" y="6509700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INTRODUCTION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7F8F899-483B-5343-B21D-142F2DF8CD25}"/>
              </a:ext>
            </a:extLst>
          </p:cNvPr>
          <p:cNvSpPr txBox="1"/>
          <p:nvPr/>
        </p:nvSpPr>
        <p:spPr>
          <a:xfrm>
            <a:off x="744635" y="1200720"/>
            <a:ext cx="7258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Constantia" panose="02030602050306030303" pitchFamily="18" charset="0"/>
              </a:rPr>
              <a:t>Considering the GLV </a:t>
            </a:r>
            <a:r>
              <a:rPr lang="it-IT" dirty="0" err="1">
                <a:latin typeface="Constantia" panose="02030602050306030303" pitchFamily="18" charset="0"/>
              </a:rPr>
              <a:t>system</a:t>
            </a:r>
            <a:r>
              <a:rPr lang="it-IT" dirty="0">
                <a:latin typeface="Constantia" panose="02030602050306030303" pitchFamily="18" charset="0"/>
              </a:rPr>
              <a:t> of </a:t>
            </a:r>
            <a:r>
              <a:rPr lang="it-IT" dirty="0" err="1">
                <a:latin typeface="Constantia" panose="02030602050306030303" pitchFamily="18" charset="0"/>
              </a:rPr>
              <a:t>equations</a:t>
            </a:r>
            <a:r>
              <a:rPr lang="it-IT" dirty="0">
                <a:latin typeface="Constantia" panose="02030602050306030303" pitchFamily="18" charset="0"/>
              </a:rPr>
              <a:t>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[1]</a:t>
            </a:r>
            <a:r>
              <a:rPr lang="it-IT" dirty="0">
                <a:latin typeface="Constantia" panose="02030602050306030303" pitchFamily="18" charset="0"/>
              </a:rPr>
              <a:t>, the </a:t>
            </a:r>
            <a:r>
              <a:rPr lang="it-IT" dirty="0" err="1">
                <a:latin typeface="Constantia" panose="02030602050306030303" pitchFamily="18" charset="0"/>
              </a:rPr>
              <a:t>dynamic</a:t>
            </a:r>
            <a:r>
              <a:rPr lang="it-IT" dirty="0">
                <a:latin typeface="Constantia" panose="02030602050306030303" pitchFamily="18" charset="0"/>
              </a:rPr>
              <a:t> </a:t>
            </a:r>
            <a:r>
              <a:rPr lang="it-IT" dirty="0" err="1">
                <a:latin typeface="Constantia" panose="02030602050306030303" pitchFamily="18" charset="0"/>
              </a:rPr>
              <a:t>evolves</a:t>
            </a:r>
            <a:r>
              <a:rPr lang="it-IT" dirty="0">
                <a:latin typeface="Constantia" panose="02030602050306030303" pitchFamily="18" charset="0"/>
              </a:rPr>
              <a:t> with: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2E592B8-66C7-5042-84E2-A6E61572D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94" y="4408189"/>
            <a:ext cx="3326446" cy="19743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30550781-0B27-6645-8527-617BD6C373E6}"/>
                  </a:ext>
                </a:extLst>
              </p:cNvPr>
              <p:cNvSpPr txBox="1"/>
              <p:nvPr/>
            </p:nvSpPr>
            <p:spPr>
              <a:xfrm>
                <a:off x="1109927" y="1822431"/>
                <a:ext cx="6527428" cy="129586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 &gt; 0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	→	</a:t>
                </a:r>
                <a:r>
                  <a:rPr lang="it-IT" dirty="0" err="1">
                    <a:latin typeface="Constantia" panose="02030602050306030303" pitchFamily="18" charset="0"/>
                  </a:rPr>
                  <a:t>grow</a:t>
                </a:r>
                <a:r>
                  <a:rPr lang="it-IT" dirty="0">
                    <a:latin typeface="Constantia" panose="02030602050306030303" pitchFamily="18" charset="0"/>
                  </a:rPr>
                  <a:t> in </a:t>
                </a:r>
                <a:r>
                  <a:rPr lang="it-IT" dirty="0" err="1">
                    <a:latin typeface="Constantia" panose="02030602050306030303" pitchFamily="18" charset="0"/>
                  </a:rPr>
                  <a:t>isolation</a:t>
                </a:r>
                <a:r>
                  <a:rPr lang="it-IT" dirty="0">
                    <a:latin typeface="Constantia" panose="02030602050306030303" pitchFamily="18" charset="0"/>
                  </a:rPr>
                  <a:t> (</a:t>
                </a:r>
                <a:r>
                  <a:rPr lang="it-IT" i="1" dirty="0" err="1">
                    <a:latin typeface="Constantia" panose="02030602050306030303" pitchFamily="18" charset="0"/>
                  </a:rPr>
                  <a:t>producers</a:t>
                </a:r>
                <a:r>
                  <a:rPr lang="it-IT" i="1" dirty="0">
                    <a:latin typeface="Constantia" panose="02030602050306030303" pitchFamily="18" charset="0"/>
                  </a:rPr>
                  <a:t>)</a:t>
                </a:r>
                <a:endParaRPr lang="it-IT" dirty="0">
                  <a:latin typeface="Constantia" panose="02030602050306030303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 &lt; 0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    	→ 	</a:t>
                </a:r>
                <a:r>
                  <a:rPr lang="it-IT" dirty="0" err="1">
                    <a:latin typeface="Constantia" panose="02030602050306030303" pitchFamily="18" charset="0"/>
                  </a:rPr>
                  <a:t>grow</a:t>
                </a:r>
                <a:r>
                  <a:rPr lang="it-IT" dirty="0">
                    <a:latin typeface="Constantia" panose="02030602050306030303" pitchFamily="18" charset="0"/>
                  </a:rPr>
                  <a:t> with </a:t>
                </a:r>
                <a:r>
                  <a:rPr lang="it-IT" dirty="0" err="1">
                    <a:latin typeface="Constantia" panose="02030602050306030303" pitchFamily="18" charset="0"/>
                  </a:rPr>
                  <a:t>interactions</a:t>
                </a:r>
                <a:r>
                  <a:rPr lang="it-IT" dirty="0">
                    <a:latin typeface="Constantia" panose="02030602050306030303" pitchFamily="18" charset="0"/>
                  </a:rPr>
                  <a:t>  (</a:t>
                </a:r>
                <a:r>
                  <a:rPr lang="it-IT" i="1" dirty="0">
                    <a:latin typeface="Constantia" panose="02030602050306030303" pitchFamily="18" charset="0"/>
                  </a:rPr>
                  <a:t>consumers)</a:t>
                </a:r>
              </a:p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it-IT" b="1" dirty="0">
                    <a:latin typeface="Constantia" panose="02030602050306030303" pitchFamily="18" charset="0"/>
                  </a:rPr>
                  <a:t>Random </a:t>
                </a:r>
                <a:r>
                  <a:rPr lang="it-IT" dirty="0" err="1">
                    <a:latin typeface="Constantia" panose="02030602050306030303" pitchFamily="18" charset="0"/>
                  </a:rPr>
                  <a:t>interactions</a:t>
                </a:r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r>
                  <a:rPr lang="it-IT" i="1" dirty="0" err="1">
                    <a:latin typeface="Constantia" panose="02030602050306030303" pitchFamily="18" charset="0"/>
                  </a:rPr>
                  <a:t>Aij</a:t>
                </a:r>
                <a:r>
                  <a:rPr lang="it-IT" i="1" dirty="0">
                    <a:latin typeface="Constantia" panose="02030602050306030303" pitchFamily="18" charset="0"/>
                  </a:rPr>
                  <a:t> </a:t>
                </a:r>
                <a:endParaRPr lang="it-IT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30550781-0B27-6645-8527-617BD6C37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927" y="1822431"/>
                <a:ext cx="6527428" cy="1295868"/>
              </a:xfrm>
              <a:prstGeom prst="rect">
                <a:avLst/>
              </a:prstGeom>
              <a:blipFill>
                <a:blip r:embed="rId5"/>
                <a:stretch>
                  <a:fillRect l="-388" b="-476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6DBC0BFC-7740-C64C-9A1D-87D132CA716E}"/>
                  </a:ext>
                </a:extLst>
              </p:cNvPr>
              <p:cNvSpPr txBox="1"/>
              <p:nvPr/>
            </p:nvSpPr>
            <p:spPr>
              <a:xfrm>
                <a:off x="1109927" y="3547146"/>
                <a:ext cx="2309916" cy="668645"/>
              </a:xfrm>
              <a:prstGeom prst="rect">
                <a:avLst/>
              </a:prstGeom>
              <a:solidFill>
                <a:srgbClr val="FFA502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it-IT" b="0" dirty="0"/>
              </a:p>
              <a:p>
                <a:pPr algn="ctr"/>
                <a:r>
                  <a:rPr lang="it-IT" dirty="0" err="1"/>
                  <a:t>Simmetric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(0, 1)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6DBC0BFC-7740-C64C-9A1D-87D132CA7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927" y="3547146"/>
                <a:ext cx="2309916" cy="668645"/>
              </a:xfrm>
              <a:prstGeom prst="rect">
                <a:avLst/>
              </a:prstGeom>
              <a:blipFill>
                <a:blip r:embed="rId6"/>
                <a:stretch>
                  <a:fillRect t="-3636" b="-1090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0F9CF7A2-3036-204D-AA1F-A3B2A376A89C}"/>
                  </a:ext>
                </a:extLst>
              </p:cNvPr>
              <p:cNvSpPr txBox="1"/>
              <p:nvPr/>
            </p:nvSpPr>
            <p:spPr>
              <a:xfrm>
                <a:off x="5327439" y="3543879"/>
                <a:ext cx="2309916" cy="64633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it-IT" b="0" dirty="0"/>
                  <a:t> </a:t>
                </a:r>
                <a:r>
                  <a:rPr lang="it-IT" sz="1400" b="0" i="1" dirty="0"/>
                  <a:t>(diagonal)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0, 1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0F9CF7A2-3036-204D-AA1F-A3B2A376A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439" y="3543879"/>
                <a:ext cx="2309916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D001800-67DE-E04A-8A76-C6D8C7DC5483}"/>
              </a:ext>
            </a:extLst>
          </p:cNvPr>
          <p:cNvCxnSpPr>
            <a:cxnSpLocks/>
          </p:cNvCxnSpPr>
          <p:nvPr/>
        </p:nvCxnSpPr>
        <p:spPr>
          <a:xfrm>
            <a:off x="7121074" y="4125466"/>
            <a:ext cx="619364" cy="227043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ella 22">
                <a:extLst>
                  <a:ext uri="{FF2B5EF4-FFF2-40B4-BE49-F238E27FC236}">
                    <a16:creationId xmlns:a16="http://schemas.microsoft.com/office/drawing/2014/main" id="{DCFFC045-B0BD-134F-931B-26926C2C06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7542807"/>
                  </p:ext>
                </p:extLst>
              </p:nvPr>
            </p:nvGraphicFramePr>
            <p:xfrm>
              <a:off x="4873042" y="4771797"/>
              <a:ext cx="3218710" cy="129370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643742">
                      <a:extLst>
                        <a:ext uri="{9D8B030D-6E8A-4147-A177-3AD203B41FA5}">
                          <a16:colId xmlns:a16="http://schemas.microsoft.com/office/drawing/2014/main" val="1262992495"/>
                        </a:ext>
                      </a:extLst>
                    </a:gridCol>
                    <a:gridCol w="643742">
                      <a:extLst>
                        <a:ext uri="{9D8B030D-6E8A-4147-A177-3AD203B41FA5}">
                          <a16:colId xmlns:a16="http://schemas.microsoft.com/office/drawing/2014/main" val="2953953487"/>
                        </a:ext>
                      </a:extLst>
                    </a:gridCol>
                    <a:gridCol w="643742">
                      <a:extLst>
                        <a:ext uri="{9D8B030D-6E8A-4147-A177-3AD203B41FA5}">
                          <a16:colId xmlns:a16="http://schemas.microsoft.com/office/drawing/2014/main" val="3343382244"/>
                        </a:ext>
                      </a:extLst>
                    </a:gridCol>
                    <a:gridCol w="643742">
                      <a:extLst>
                        <a:ext uri="{9D8B030D-6E8A-4147-A177-3AD203B41FA5}">
                          <a16:colId xmlns:a16="http://schemas.microsoft.com/office/drawing/2014/main" val="3986562186"/>
                        </a:ext>
                      </a:extLst>
                    </a:gridCol>
                    <a:gridCol w="643742">
                      <a:extLst>
                        <a:ext uri="{9D8B030D-6E8A-4147-A177-3AD203B41FA5}">
                          <a16:colId xmlns:a16="http://schemas.microsoft.com/office/drawing/2014/main" val="578576556"/>
                        </a:ext>
                      </a:extLst>
                    </a:gridCol>
                  </a:tblGrid>
                  <a:tr h="215618">
                    <a:tc gridSpan="5">
                      <a:txBody>
                        <a:bodyPr/>
                        <a:lstStyle/>
                        <a:p>
                          <a:pPr marL="0" marR="0" lvl="0" indent="0" algn="ct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100" dirty="0" err="1"/>
                            <a:t>Example</a:t>
                          </a:r>
                          <a:r>
                            <a:rPr lang="it-IT" sz="1100" dirty="0"/>
                            <a:t>: </a:t>
                          </a:r>
                          <a:r>
                            <a:rPr lang="it-IT" sz="1100" dirty="0" err="1"/>
                            <a:t>matrix</a:t>
                          </a:r>
                          <a:r>
                            <a:rPr lang="it-IT" sz="11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1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it-IT" sz="11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it-IT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1100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  <m:r>
                                        <a:rPr lang="it-IT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it-IT" sz="1100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d>
                                </m:sub>
                              </m:sSub>
                            </m:oMath>
                          </a14:m>
                          <a:r>
                            <a:rPr lang="it-IT" sz="1100" dirty="0"/>
                            <a:t>  with  </a:t>
                          </a:r>
                          <a14:m>
                            <m:oMath xmlns:m="http://schemas.openxmlformats.org/officeDocument/2006/math">
                              <m:r>
                                <a:rPr lang="it-IT" sz="11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it-IT" sz="1100" b="0" i="1" smtClean="0">
                                  <a:latin typeface="Cambria Math" panose="02040503050406030204" pitchFamily="18" charset="0"/>
                                </a:rPr>
                                <m:t>=−5</m:t>
                              </m:r>
                            </m:oMath>
                          </a14:m>
                          <a:endParaRPr lang="it-IT" sz="1100" dirty="0"/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4116734"/>
                      </a:ext>
                    </a:extLst>
                  </a:tr>
                  <a:tr h="21561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-4,550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-0,265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-0,546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-1,028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-0,685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0496857"/>
                      </a:ext>
                    </a:extLst>
                  </a:tr>
                  <a:tr h="21561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-0,882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-4,419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-0,753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1,939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1,078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3504755"/>
                      </a:ext>
                    </a:extLst>
                  </a:tr>
                  <a:tr h="21561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1,540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0,133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-4,531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0,137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2,646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2852866"/>
                      </a:ext>
                    </a:extLst>
                  </a:tr>
                  <a:tr h="21561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0,301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-0,332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0,796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-5,374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1,440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4552491"/>
                      </a:ext>
                    </a:extLst>
                  </a:tr>
                  <a:tr h="21561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-0,298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1,109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2,137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-0,253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-4,389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75095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ella 22">
                <a:extLst>
                  <a:ext uri="{FF2B5EF4-FFF2-40B4-BE49-F238E27FC236}">
                    <a16:creationId xmlns:a16="http://schemas.microsoft.com/office/drawing/2014/main" id="{DCFFC045-B0BD-134F-931B-26926C2C06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7542807"/>
                  </p:ext>
                </p:extLst>
              </p:nvPr>
            </p:nvGraphicFramePr>
            <p:xfrm>
              <a:off x="4873042" y="4771797"/>
              <a:ext cx="3218710" cy="129370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643742">
                      <a:extLst>
                        <a:ext uri="{9D8B030D-6E8A-4147-A177-3AD203B41FA5}">
                          <a16:colId xmlns:a16="http://schemas.microsoft.com/office/drawing/2014/main" val="1262992495"/>
                        </a:ext>
                      </a:extLst>
                    </a:gridCol>
                    <a:gridCol w="643742">
                      <a:extLst>
                        <a:ext uri="{9D8B030D-6E8A-4147-A177-3AD203B41FA5}">
                          <a16:colId xmlns:a16="http://schemas.microsoft.com/office/drawing/2014/main" val="2953953487"/>
                        </a:ext>
                      </a:extLst>
                    </a:gridCol>
                    <a:gridCol w="643742">
                      <a:extLst>
                        <a:ext uri="{9D8B030D-6E8A-4147-A177-3AD203B41FA5}">
                          <a16:colId xmlns:a16="http://schemas.microsoft.com/office/drawing/2014/main" val="3343382244"/>
                        </a:ext>
                      </a:extLst>
                    </a:gridCol>
                    <a:gridCol w="643742">
                      <a:extLst>
                        <a:ext uri="{9D8B030D-6E8A-4147-A177-3AD203B41FA5}">
                          <a16:colId xmlns:a16="http://schemas.microsoft.com/office/drawing/2014/main" val="3986562186"/>
                        </a:ext>
                      </a:extLst>
                    </a:gridCol>
                    <a:gridCol w="643742">
                      <a:extLst>
                        <a:ext uri="{9D8B030D-6E8A-4147-A177-3AD203B41FA5}">
                          <a16:colId xmlns:a16="http://schemas.microsoft.com/office/drawing/2014/main" val="578576556"/>
                        </a:ext>
                      </a:extLst>
                    </a:gridCol>
                  </a:tblGrid>
                  <a:tr h="215618">
                    <a:tc gridSpan="5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t="-11765" r="392" b="-52941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4116734"/>
                      </a:ext>
                    </a:extLst>
                  </a:tr>
                  <a:tr h="21561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-4,550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-0,265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-0,546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-1,028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-0,685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0496857"/>
                      </a:ext>
                    </a:extLst>
                  </a:tr>
                  <a:tr h="21561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-0,882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-4,419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-0,753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1,939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1,078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3504755"/>
                      </a:ext>
                    </a:extLst>
                  </a:tr>
                  <a:tr h="21561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1,540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0,133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-4,531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0,137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2,646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2852866"/>
                      </a:ext>
                    </a:extLst>
                  </a:tr>
                  <a:tr h="21561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0,301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-0,332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0,796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-5,374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1,440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4552491"/>
                      </a:ext>
                    </a:extLst>
                  </a:tr>
                  <a:tr h="21561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-0,298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1,109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2,137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-0,253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-4,389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75095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tangolo 25">
                <a:extLst>
                  <a:ext uri="{FF2B5EF4-FFF2-40B4-BE49-F238E27FC236}">
                    <a16:creationId xmlns:a16="http://schemas.microsoft.com/office/drawing/2014/main" id="{3D60234E-1273-994E-92A6-F88F1029E66B}"/>
                  </a:ext>
                </a:extLst>
              </p:cNvPr>
              <p:cNvSpPr/>
              <p:nvPr/>
            </p:nvSpPr>
            <p:spPr>
              <a:xfrm>
                <a:off x="7740438" y="3984839"/>
                <a:ext cx="799396" cy="5384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it-IT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it-IT" sz="1400" dirty="0">
                    <a:solidFill>
                      <a:schemeClr val="tx1"/>
                    </a:solidFill>
                  </a:rPr>
                  <a:t>(LDS)</a:t>
                </a:r>
              </a:p>
            </p:txBody>
          </p:sp>
        </mc:Choice>
        <mc:Fallback xmlns="">
          <p:sp>
            <p:nvSpPr>
              <p:cNvPr id="26" name="Rettangolo 25">
                <a:extLst>
                  <a:ext uri="{FF2B5EF4-FFF2-40B4-BE49-F238E27FC236}">
                    <a16:creationId xmlns:a16="http://schemas.microsoft.com/office/drawing/2014/main" id="{3D60234E-1273-994E-92A6-F88F1029E6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438" y="3984839"/>
                <a:ext cx="799396" cy="538496"/>
              </a:xfrm>
              <a:prstGeom prst="rect">
                <a:avLst/>
              </a:prstGeom>
              <a:blipFill>
                <a:blip r:embed="rId9"/>
                <a:stretch>
                  <a:fillRect b="-6818"/>
                </a:stretch>
              </a:blip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egnaposto numero diapositiva 4">
            <a:extLst>
              <a:ext uri="{FF2B5EF4-FFF2-40B4-BE49-F238E27FC236}">
                <a16:creationId xmlns:a16="http://schemas.microsoft.com/office/drawing/2014/main" id="{426E347B-D02A-8446-9121-97ECD1AEF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13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509256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Distribution – first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intuition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 dirty="0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52D4D8F5-5E08-EA4D-9884-EED24ACF9F8F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/>
              <p:nvPr/>
            </p:nvSpPr>
            <p:spPr>
              <a:xfrm>
                <a:off x="556269" y="1090587"/>
                <a:ext cx="8031462" cy="138961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Constantia" panose="02030602050306030303" pitchFamily="18" charset="0"/>
                  </a:rPr>
                  <a:t>Easy Model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r>
                  <a:rPr lang="it-IT" cap="small" dirty="0">
                    <a:latin typeface="Constantia" panose="02030602050306030303" pitchFamily="18" charset="0"/>
                  </a:rPr>
                  <a:t>Uncoupled Logistic Equation </a:t>
                </a:r>
              </a:p>
              <a:p>
                <a:endParaRPr lang="it-IT" cap="small" dirty="0">
                  <a:latin typeface="Constantia" panose="02030602050306030303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Constantia" panose="02030602050306030303" pitchFamily="18" charset="0"/>
                  </a:rPr>
                  <a:t>Suppose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>
                    <a:latin typeface="Constantia" panose="02030602050306030303" pitchFamily="18" charset="0"/>
                  </a:rPr>
                  <a:t>do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not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interact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with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each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other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off-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diagonal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terms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it-IT" sz="1600" dirty="0">
                  <a:latin typeface="Constantia" panose="02030602050306030303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Constantia" panose="02030602050306030303" pitchFamily="18" charset="0"/>
                  </a:rPr>
                  <a:t>For LDS  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sz="1600" b="0" i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it-IT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If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is</a:t>
                </a:r>
                <a:r>
                  <a:rPr lang="it-IT" sz="1600" dirty="0">
                    <a:latin typeface="Constantia" panose="02030602050306030303" pitchFamily="18" charset="0"/>
                  </a:rPr>
                  <a:t> the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probability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600" i="1" dirty="0">
                        <a:latin typeface="Cambria Math" panose="02040503050406030204" pitchFamily="18" charset="0"/>
                      </a:rPr>
                      <m:t> &gt; 0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, and the stationary solution is </a:t>
                </a:r>
                <a:r>
                  <a:rPr lang="it-IT" sz="1600" dirty="0"/>
                  <a:t>[3] (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600" b="0" dirty="0">
                    <a:latin typeface="Constantia" panose="02030602050306030303" pitchFamily="18" charset="0"/>
                  </a:rPr>
                  <a:t> )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9" y="1090587"/>
                <a:ext cx="8031462" cy="1389611"/>
              </a:xfrm>
              <a:prstGeom prst="rect">
                <a:avLst/>
              </a:prstGeom>
              <a:blipFill>
                <a:blip r:embed="rId3"/>
                <a:stretch>
                  <a:fillRect l="-631" t="-1802" b="-360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egnaposto numero diapositiva 4">
            <a:extLst>
              <a:ext uri="{FF2B5EF4-FFF2-40B4-BE49-F238E27FC236}">
                <a16:creationId xmlns:a16="http://schemas.microsoft.com/office/drawing/2014/main" id="{4218D5DD-EA91-B549-ADA4-B85685619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14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011713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ccia circolare a sinistra 13">
            <a:extLst>
              <a:ext uri="{FF2B5EF4-FFF2-40B4-BE49-F238E27FC236}">
                <a16:creationId xmlns:a16="http://schemas.microsoft.com/office/drawing/2014/main" id="{D2D34068-0F58-B840-8A45-E35B0F5D52C4}"/>
              </a:ext>
            </a:extLst>
          </p:cNvPr>
          <p:cNvSpPr/>
          <p:nvPr/>
        </p:nvSpPr>
        <p:spPr>
          <a:xfrm>
            <a:off x="7843520" y="3798149"/>
            <a:ext cx="883920" cy="954769"/>
          </a:xfrm>
          <a:prstGeom prst="curvedLeftArrow">
            <a:avLst>
              <a:gd name="adj1" fmla="val 13902"/>
              <a:gd name="adj2" fmla="val 33566"/>
              <a:gd name="adj3" fmla="val 206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Distribution – first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intuition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 dirty="0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52D4D8F5-5E08-EA4D-9884-EED24ACF9F8F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/>
              <p:nvPr/>
            </p:nvSpPr>
            <p:spPr>
              <a:xfrm>
                <a:off x="556269" y="1090587"/>
                <a:ext cx="8031462" cy="138961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Constantia" panose="02030602050306030303" pitchFamily="18" charset="0"/>
                  </a:rPr>
                  <a:t>Easy Model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r>
                  <a:rPr lang="it-IT" cap="small" dirty="0">
                    <a:latin typeface="Constantia" panose="02030602050306030303" pitchFamily="18" charset="0"/>
                  </a:rPr>
                  <a:t>Uncoupled Logistic Equation </a:t>
                </a:r>
              </a:p>
              <a:p>
                <a:endParaRPr lang="it-IT" cap="small" dirty="0">
                  <a:latin typeface="Constantia" panose="02030602050306030303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Constantia" panose="02030602050306030303" pitchFamily="18" charset="0"/>
                  </a:rPr>
                  <a:t>Suppose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>
                    <a:latin typeface="Constantia" panose="02030602050306030303" pitchFamily="18" charset="0"/>
                  </a:rPr>
                  <a:t>do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not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interact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with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each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other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it-IT" sz="1600" b="1" dirty="0">
                    <a:latin typeface="Constantia" panose="02030602050306030303" pitchFamily="18" charset="0"/>
                  </a:rPr>
                  <a:t> off-</a:t>
                </a:r>
                <a:r>
                  <a:rPr lang="it-IT" sz="1600" b="1" dirty="0" err="1">
                    <a:latin typeface="Constantia" panose="02030602050306030303" pitchFamily="18" charset="0"/>
                  </a:rPr>
                  <a:t>diagonal</a:t>
                </a:r>
                <a:r>
                  <a:rPr lang="it-IT" sz="1600" b="1" dirty="0">
                    <a:latin typeface="Constantia" panose="02030602050306030303" pitchFamily="18" charset="0"/>
                  </a:rPr>
                  <a:t> </a:t>
                </a:r>
                <a:r>
                  <a:rPr lang="it-IT" sz="1600" b="1" dirty="0" err="1">
                    <a:latin typeface="Constantia" panose="02030602050306030303" pitchFamily="18" charset="0"/>
                  </a:rPr>
                  <a:t>terms</a:t>
                </a:r>
                <a:r>
                  <a:rPr lang="it-IT" sz="1600" b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it-IT" sz="1600" b="1" dirty="0">
                  <a:latin typeface="Constantia" panose="02030602050306030303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Constantia" panose="02030602050306030303" pitchFamily="18" charset="0"/>
                  </a:rPr>
                  <a:t>For LDS  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sz="1600" b="0" i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it-IT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If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is</a:t>
                </a:r>
                <a:r>
                  <a:rPr lang="it-IT" sz="1600" dirty="0">
                    <a:latin typeface="Constantia" panose="02030602050306030303" pitchFamily="18" charset="0"/>
                  </a:rPr>
                  <a:t> the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probability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600" i="1" dirty="0">
                        <a:latin typeface="Cambria Math" panose="02040503050406030204" pitchFamily="18" charset="0"/>
                      </a:rPr>
                      <m:t> &gt; 0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, and the stationary solution is </a:t>
                </a:r>
                <a:r>
                  <a:rPr lang="it-IT" sz="1600" dirty="0"/>
                  <a:t>[3] (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600" b="0" dirty="0">
                    <a:latin typeface="Constantia" panose="02030602050306030303" pitchFamily="18" charset="0"/>
                  </a:rPr>
                  <a:t> )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9" y="1090587"/>
                <a:ext cx="8031462" cy="1389611"/>
              </a:xfrm>
              <a:prstGeom prst="rect">
                <a:avLst/>
              </a:prstGeom>
              <a:blipFill>
                <a:blip r:embed="rId3"/>
                <a:stretch>
                  <a:fillRect l="-631" t="-1802" b="-360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ccia giù 1">
            <a:extLst>
              <a:ext uri="{FF2B5EF4-FFF2-40B4-BE49-F238E27FC236}">
                <a16:creationId xmlns:a16="http://schemas.microsoft.com/office/drawing/2014/main" id="{DB2F9379-F089-2D47-8EEC-4F24564B8CF2}"/>
              </a:ext>
            </a:extLst>
          </p:cNvPr>
          <p:cNvSpPr/>
          <p:nvPr/>
        </p:nvSpPr>
        <p:spPr>
          <a:xfrm>
            <a:off x="4321743" y="2491212"/>
            <a:ext cx="500514" cy="391842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8F9FF722-F859-D640-AE28-A8D15C93A7A3}"/>
                  </a:ext>
                </a:extLst>
              </p:cNvPr>
              <p:cNvSpPr txBox="1"/>
              <p:nvPr/>
            </p:nvSpPr>
            <p:spPr>
              <a:xfrm>
                <a:off x="1185335" y="2911939"/>
                <a:ext cx="6773329" cy="115243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𝑁𝐼</m:t>
                          </m:r>
                        </m:sub>
                      </m:sSub>
                      <m:r>
                        <a:rPr lang="it-IT" sz="1600" i="1" dirty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limLoc m:val="subSup"/>
                          <m:supHide m:val="on"/>
                          <m:ctrlPr>
                            <a:rPr lang="it-IT" sz="16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it-IT" sz="16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it-IT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i="1" dirty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e>
                            <m:sub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nary>
                        <m:naryPr>
                          <m:chr m:val="∏"/>
                          <m:limLoc m:val="subSup"/>
                          <m:supHide m:val="on"/>
                          <m:ctrlPr>
                            <a:rPr lang="it-IT" sz="16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it-IT" sz="16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∉</m:t>
                          </m:r>
                          <m:sSub>
                            <m:sSubPr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it-IT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i="1" dirty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e>
                            <m:sub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(1− </m:t>
                              </m:r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nary>
                    </m:oMath>
                  </m:oMathPara>
                </a14:m>
                <a:endParaRPr lang="it-IT" sz="1600" dirty="0">
                  <a:latin typeface="Constantia" panose="02030602050306030303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it-IT" sz="1600" dirty="0" err="1">
                    <a:latin typeface="Constantia" panose="02030602050306030303" pitchFamily="18" charset="0"/>
                  </a:rPr>
                  <a:t>Probability</a:t>
                </a:r>
                <a:r>
                  <a:rPr lang="it-IT" sz="1600" dirty="0">
                    <a:latin typeface="Constantia" panose="02030602050306030303" pitchFamily="18" charset="0"/>
                  </a:rPr>
                  <a:t> to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have</a:t>
                </a:r>
                <a:r>
                  <a:rPr lang="it-IT" sz="1600" dirty="0">
                    <a:latin typeface="Constantia" panose="02030602050306030303" pitchFamily="18" charset="0"/>
                  </a:rPr>
                  <a:t> a </a:t>
                </a:r>
                <a:r>
                  <a:rPr lang="it-IT" sz="1600" i="1" dirty="0">
                    <a:latin typeface="Constantia" panose="02030602050306030303" pitchFamily="18" charset="0"/>
                  </a:rPr>
                  <a:t>non-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invasible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solution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sz="1600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1" i="1" dirty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it-IT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1" u="sng" dirty="0">
                    <a:latin typeface="Constantia" panose="02030602050306030303" pitchFamily="18" charset="0"/>
                  </a:rPr>
                  <a:t>positive </a:t>
                </a:r>
                <a:r>
                  <a:rPr lang="it-IT" sz="1600" i="1" u="sng" dirty="0" err="1">
                    <a:latin typeface="Constantia" panose="02030602050306030303" pitchFamily="18" charset="0"/>
                  </a:rPr>
                  <a:t>components</a:t>
                </a:r>
                <a:r>
                  <a:rPr lang="it-IT" sz="1600" i="1" u="sng" dirty="0">
                    <a:latin typeface="Constantia" panose="02030602050306030303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8F9FF722-F859-D640-AE28-A8D15C93A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335" y="2911939"/>
                <a:ext cx="6773329" cy="1152431"/>
              </a:xfrm>
              <a:prstGeom prst="rect">
                <a:avLst/>
              </a:prstGeom>
              <a:blipFill>
                <a:blip r:embed="rId4"/>
                <a:stretch>
                  <a:fillRect t="-55914" b="-78495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e 12">
                <a:extLst>
                  <a:ext uri="{FF2B5EF4-FFF2-40B4-BE49-F238E27FC236}">
                    <a16:creationId xmlns:a16="http://schemas.microsoft.com/office/drawing/2014/main" id="{AF9927FD-6063-0E48-A1C4-0F5D4CDD629E}"/>
                  </a:ext>
                </a:extLst>
              </p:cNvPr>
              <p:cNvSpPr/>
              <p:nvPr/>
            </p:nvSpPr>
            <p:spPr>
              <a:xfrm>
                <a:off x="3832067" y="4140246"/>
                <a:ext cx="4011453" cy="954769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 err="1">
                    <a:latin typeface="Constantia" panose="02030602050306030303" pitchFamily="18" charset="0"/>
                  </a:rPr>
                  <a:t>If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distribution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is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u="sng" dirty="0" err="1">
                    <a:latin typeface="Constantia" panose="02030602050306030303" pitchFamily="18" charset="0"/>
                  </a:rPr>
                  <a:t>symmetric</a:t>
                </a:r>
                <a:r>
                  <a:rPr lang="it-IT" sz="1600" dirty="0">
                    <a:latin typeface="Constantia" panose="02030602050306030303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it-IT" sz="1600" i="1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600" i="1" dirty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it-IT" sz="1600" i="1" dirty="0">
                        <a:latin typeface="Cambria Math" panose="02040503050406030204" pitchFamily="18" charset="0"/>
                      </a:rPr>
                      <m:t> ⟹</m:t>
                    </m:r>
                    <m:sSub>
                      <m:sSub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𝑁𝐼</m:t>
                        </m:r>
                      </m:sub>
                    </m:sSub>
                    <m:r>
                      <a:rPr lang="it-IT" sz="16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it-IT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it-IT" sz="16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endParaRPr lang="it-IT" sz="16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3" name="Ovale 12">
                <a:extLst>
                  <a:ext uri="{FF2B5EF4-FFF2-40B4-BE49-F238E27FC236}">
                    <a16:creationId xmlns:a16="http://schemas.microsoft.com/office/drawing/2014/main" id="{AF9927FD-6063-0E48-A1C4-0F5D4CDD62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067" y="4140246"/>
                <a:ext cx="4011453" cy="95476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gnaposto numero diapositiva 4">
            <a:extLst>
              <a:ext uri="{FF2B5EF4-FFF2-40B4-BE49-F238E27FC236}">
                <a16:creationId xmlns:a16="http://schemas.microsoft.com/office/drawing/2014/main" id="{92BC3B95-5F4A-D643-8E93-31A0C5D83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15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196483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ccia circolare a sinistra 13">
            <a:extLst>
              <a:ext uri="{FF2B5EF4-FFF2-40B4-BE49-F238E27FC236}">
                <a16:creationId xmlns:a16="http://schemas.microsoft.com/office/drawing/2014/main" id="{D2D34068-0F58-B840-8A45-E35B0F5D52C4}"/>
              </a:ext>
            </a:extLst>
          </p:cNvPr>
          <p:cNvSpPr/>
          <p:nvPr/>
        </p:nvSpPr>
        <p:spPr>
          <a:xfrm>
            <a:off x="7843520" y="3798149"/>
            <a:ext cx="883920" cy="954769"/>
          </a:xfrm>
          <a:prstGeom prst="curvedLeftArrow">
            <a:avLst>
              <a:gd name="adj1" fmla="val 13902"/>
              <a:gd name="adj2" fmla="val 33566"/>
              <a:gd name="adj3" fmla="val 206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1" name="Freccia giù 20">
            <a:extLst>
              <a:ext uri="{FF2B5EF4-FFF2-40B4-BE49-F238E27FC236}">
                <a16:creationId xmlns:a16="http://schemas.microsoft.com/office/drawing/2014/main" id="{266C69A2-CDAF-3940-B3F6-CE50469779B8}"/>
              </a:ext>
            </a:extLst>
          </p:cNvPr>
          <p:cNvSpPr/>
          <p:nvPr/>
        </p:nvSpPr>
        <p:spPr>
          <a:xfrm rot="16200000">
            <a:off x="5378080" y="5568978"/>
            <a:ext cx="289688" cy="629738"/>
          </a:xfrm>
          <a:prstGeom prst="downArrow">
            <a:avLst>
              <a:gd name="adj1" fmla="val 34615"/>
              <a:gd name="adj2" fmla="val 6661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due angoli in diagonale ritagliati 16">
            <a:extLst>
              <a:ext uri="{FF2B5EF4-FFF2-40B4-BE49-F238E27FC236}">
                <a16:creationId xmlns:a16="http://schemas.microsoft.com/office/drawing/2014/main" id="{197738A3-930C-BC47-B9A5-92DE7E33CDBA}"/>
              </a:ext>
            </a:extLst>
          </p:cNvPr>
          <p:cNvSpPr/>
          <p:nvPr/>
        </p:nvSpPr>
        <p:spPr>
          <a:xfrm>
            <a:off x="556269" y="5232557"/>
            <a:ext cx="4651786" cy="1068404"/>
          </a:xfrm>
          <a:prstGeom prst="snip2Diag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Distribution – first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intuition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 dirty="0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52D4D8F5-5E08-EA4D-9884-EED24ACF9F8F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/>
              <p:nvPr/>
            </p:nvSpPr>
            <p:spPr>
              <a:xfrm>
                <a:off x="556269" y="1090587"/>
                <a:ext cx="8031462" cy="138961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Constantia" panose="02030602050306030303" pitchFamily="18" charset="0"/>
                  </a:rPr>
                  <a:t>Easy Model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r>
                  <a:rPr lang="it-IT" cap="small" dirty="0">
                    <a:latin typeface="Constantia" panose="02030602050306030303" pitchFamily="18" charset="0"/>
                  </a:rPr>
                  <a:t>Uncoupled Logistic Equation </a:t>
                </a:r>
              </a:p>
              <a:p>
                <a:endParaRPr lang="it-IT" cap="small" dirty="0">
                  <a:latin typeface="Constantia" panose="02030602050306030303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Constantia" panose="02030602050306030303" pitchFamily="18" charset="0"/>
                  </a:rPr>
                  <a:t>Suppose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>
                    <a:latin typeface="Constantia" panose="02030602050306030303" pitchFamily="18" charset="0"/>
                  </a:rPr>
                  <a:t>do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not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interact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with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each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other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off-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diagonal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terms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it-IT" sz="1600" dirty="0">
                  <a:latin typeface="Constantia" panose="02030602050306030303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Constantia" panose="02030602050306030303" pitchFamily="18" charset="0"/>
                  </a:rPr>
                  <a:t>For LDS  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sz="1600" b="0" i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it-IT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If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is</a:t>
                </a:r>
                <a:r>
                  <a:rPr lang="it-IT" sz="1600" dirty="0">
                    <a:latin typeface="Constantia" panose="02030602050306030303" pitchFamily="18" charset="0"/>
                  </a:rPr>
                  <a:t> the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probability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600" i="1" dirty="0">
                        <a:latin typeface="Cambria Math" panose="02040503050406030204" pitchFamily="18" charset="0"/>
                      </a:rPr>
                      <m:t> &gt; 0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, and the stationary solution is </a:t>
                </a:r>
                <a:r>
                  <a:rPr lang="it-IT" sz="1600" dirty="0"/>
                  <a:t>[3] (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600" b="0" dirty="0">
                    <a:latin typeface="Constantia" panose="02030602050306030303" pitchFamily="18" charset="0"/>
                  </a:rPr>
                  <a:t> )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9" y="1090587"/>
                <a:ext cx="8031462" cy="1389611"/>
              </a:xfrm>
              <a:prstGeom prst="rect">
                <a:avLst/>
              </a:prstGeom>
              <a:blipFill>
                <a:blip r:embed="rId3"/>
                <a:stretch>
                  <a:fillRect l="-631" t="-1802" b="-360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ccia giù 1">
            <a:extLst>
              <a:ext uri="{FF2B5EF4-FFF2-40B4-BE49-F238E27FC236}">
                <a16:creationId xmlns:a16="http://schemas.microsoft.com/office/drawing/2014/main" id="{DB2F9379-F089-2D47-8EEC-4F24564B8CF2}"/>
              </a:ext>
            </a:extLst>
          </p:cNvPr>
          <p:cNvSpPr/>
          <p:nvPr/>
        </p:nvSpPr>
        <p:spPr>
          <a:xfrm>
            <a:off x="4321743" y="2491212"/>
            <a:ext cx="500514" cy="391842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8F9FF722-F859-D640-AE28-A8D15C93A7A3}"/>
                  </a:ext>
                </a:extLst>
              </p:cNvPr>
              <p:cNvSpPr txBox="1"/>
              <p:nvPr/>
            </p:nvSpPr>
            <p:spPr>
              <a:xfrm>
                <a:off x="1185335" y="2911939"/>
                <a:ext cx="6773329" cy="115243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𝑁𝐼</m:t>
                          </m:r>
                        </m:sub>
                      </m:sSub>
                      <m:r>
                        <a:rPr lang="it-IT" sz="1600" i="1" dirty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limLoc m:val="subSup"/>
                          <m:supHide m:val="on"/>
                          <m:ctrlPr>
                            <a:rPr lang="it-IT" sz="16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it-IT" sz="16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it-IT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i="1" dirty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e>
                            <m:sub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nary>
                        <m:naryPr>
                          <m:chr m:val="∏"/>
                          <m:limLoc m:val="subSup"/>
                          <m:supHide m:val="on"/>
                          <m:ctrlPr>
                            <a:rPr lang="it-IT" sz="16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it-IT" sz="16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∉</m:t>
                          </m:r>
                          <m:sSub>
                            <m:sSubPr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it-IT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i="1" dirty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e>
                            <m:sub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(1− </m:t>
                              </m:r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nary>
                    </m:oMath>
                  </m:oMathPara>
                </a14:m>
                <a:endParaRPr lang="it-IT" sz="1600" dirty="0">
                  <a:latin typeface="Constantia" panose="02030602050306030303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it-IT" sz="1600" dirty="0" err="1">
                    <a:latin typeface="Constantia" panose="02030602050306030303" pitchFamily="18" charset="0"/>
                  </a:rPr>
                  <a:t>Probability</a:t>
                </a:r>
                <a:r>
                  <a:rPr lang="it-IT" sz="1600" dirty="0">
                    <a:latin typeface="Constantia" panose="02030602050306030303" pitchFamily="18" charset="0"/>
                  </a:rPr>
                  <a:t> to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have</a:t>
                </a:r>
                <a:r>
                  <a:rPr lang="it-IT" sz="1600" dirty="0">
                    <a:latin typeface="Constantia" panose="02030602050306030303" pitchFamily="18" charset="0"/>
                  </a:rPr>
                  <a:t> a </a:t>
                </a:r>
                <a:r>
                  <a:rPr lang="it-IT" sz="1600" i="1" dirty="0">
                    <a:latin typeface="Constantia" panose="02030602050306030303" pitchFamily="18" charset="0"/>
                  </a:rPr>
                  <a:t>non-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invasible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solution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sz="1600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1" i="1" dirty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it-IT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1" u="sng" dirty="0">
                    <a:latin typeface="Constantia" panose="02030602050306030303" pitchFamily="18" charset="0"/>
                  </a:rPr>
                  <a:t>positive </a:t>
                </a:r>
                <a:r>
                  <a:rPr lang="it-IT" sz="1600" i="1" u="sng" dirty="0" err="1">
                    <a:latin typeface="Constantia" panose="02030602050306030303" pitchFamily="18" charset="0"/>
                  </a:rPr>
                  <a:t>components</a:t>
                </a:r>
                <a:r>
                  <a:rPr lang="it-IT" sz="1600" i="1" u="sng" dirty="0">
                    <a:latin typeface="Constantia" panose="02030602050306030303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8F9FF722-F859-D640-AE28-A8D15C93A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335" y="2911939"/>
                <a:ext cx="6773329" cy="1152431"/>
              </a:xfrm>
              <a:prstGeom prst="rect">
                <a:avLst/>
              </a:prstGeom>
              <a:blipFill>
                <a:blip r:embed="rId4"/>
                <a:stretch>
                  <a:fillRect t="-55914" b="-78495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e 12">
                <a:extLst>
                  <a:ext uri="{FF2B5EF4-FFF2-40B4-BE49-F238E27FC236}">
                    <a16:creationId xmlns:a16="http://schemas.microsoft.com/office/drawing/2014/main" id="{AF9927FD-6063-0E48-A1C4-0F5D4CDD629E}"/>
                  </a:ext>
                </a:extLst>
              </p:cNvPr>
              <p:cNvSpPr/>
              <p:nvPr/>
            </p:nvSpPr>
            <p:spPr>
              <a:xfrm>
                <a:off x="3832067" y="4140246"/>
                <a:ext cx="4011453" cy="954769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 err="1">
                    <a:latin typeface="Constantia" panose="02030602050306030303" pitchFamily="18" charset="0"/>
                  </a:rPr>
                  <a:t>If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distribution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is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u="sng" dirty="0" err="1">
                    <a:latin typeface="Constantia" panose="02030602050306030303" pitchFamily="18" charset="0"/>
                  </a:rPr>
                  <a:t>symmetric</a:t>
                </a:r>
                <a:r>
                  <a:rPr lang="it-IT" sz="1600" dirty="0">
                    <a:latin typeface="Constantia" panose="02030602050306030303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it-IT" sz="1600" i="1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600" i="1" dirty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it-IT" sz="1600" i="1" dirty="0">
                        <a:latin typeface="Cambria Math" panose="02040503050406030204" pitchFamily="18" charset="0"/>
                      </a:rPr>
                      <m:t> ⟹</m:t>
                    </m:r>
                    <m:sSub>
                      <m:sSub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𝑁𝐼</m:t>
                        </m:r>
                      </m:sub>
                    </m:sSub>
                    <m:r>
                      <a:rPr lang="it-IT" sz="16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it-IT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it-IT" sz="16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endParaRPr lang="it-IT" sz="16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3" name="Ovale 12">
                <a:extLst>
                  <a:ext uri="{FF2B5EF4-FFF2-40B4-BE49-F238E27FC236}">
                    <a16:creationId xmlns:a16="http://schemas.microsoft.com/office/drawing/2014/main" id="{AF9927FD-6063-0E48-A1C4-0F5D4CDD62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067" y="4140246"/>
                <a:ext cx="4011453" cy="95476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CD2790-9A3E-0841-9C62-E1B911CBF5E9}"/>
                  </a:ext>
                </a:extLst>
              </p:cNvPr>
              <p:cNvSpPr txBox="1"/>
              <p:nvPr/>
            </p:nvSpPr>
            <p:spPr>
              <a:xfrm>
                <a:off x="556269" y="5469505"/>
                <a:ext cx="4651786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⟹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CD2790-9A3E-0841-9C62-E1B911CBF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9" y="5469505"/>
                <a:ext cx="4651786" cy="612732"/>
              </a:xfrm>
              <a:prstGeom prst="rect">
                <a:avLst/>
              </a:prstGeom>
              <a:blipFill>
                <a:blip r:embed="rId6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E1C1D83-B756-304A-968A-A19F023044C7}"/>
              </a:ext>
            </a:extLst>
          </p:cNvPr>
          <p:cNvSpPr txBox="1"/>
          <p:nvPr/>
        </p:nvSpPr>
        <p:spPr>
          <a:xfrm>
            <a:off x="556269" y="4863225"/>
            <a:ext cx="258596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b="1" i="1" dirty="0" err="1">
                <a:latin typeface="Constantia" panose="02030602050306030303" pitchFamily="18" charset="0"/>
              </a:rPr>
              <a:t>Binomial</a:t>
            </a:r>
            <a:r>
              <a:rPr lang="it-IT" b="1" i="1" dirty="0">
                <a:latin typeface="Constantia" panose="02030602050306030303" pitchFamily="18" charset="0"/>
              </a:rPr>
              <a:t> </a:t>
            </a:r>
            <a:r>
              <a:rPr lang="it-IT" b="1" i="1" dirty="0" err="1">
                <a:latin typeface="Constantia" panose="02030602050306030303" pitchFamily="18" charset="0"/>
              </a:rPr>
              <a:t>distribution</a:t>
            </a:r>
            <a:endParaRPr lang="it-IT" b="1" i="1" dirty="0">
              <a:latin typeface="Constantia" panose="02030602050306030303" pitchFamily="18" charset="0"/>
            </a:endParaRPr>
          </a:p>
        </p:txBody>
      </p:sp>
      <p:sp>
        <p:nvSpPr>
          <p:cNvPr id="19" name="Cornice 18">
            <a:extLst>
              <a:ext uri="{FF2B5EF4-FFF2-40B4-BE49-F238E27FC236}">
                <a16:creationId xmlns:a16="http://schemas.microsoft.com/office/drawing/2014/main" id="{B7103715-D9B2-B840-88FF-560528690B59}"/>
              </a:ext>
            </a:extLst>
          </p:cNvPr>
          <p:cNvSpPr/>
          <p:nvPr/>
        </p:nvSpPr>
        <p:spPr>
          <a:xfrm>
            <a:off x="5837793" y="5391337"/>
            <a:ext cx="2529447" cy="869445"/>
          </a:xfrm>
          <a:prstGeom prst="frame">
            <a:avLst>
              <a:gd name="adj1" fmla="val 6965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…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but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is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i="1" dirty="0" err="1">
                <a:solidFill>
                  <a:schemeClr val="tx1"/>
                </a:solidFill>
                <a:latin typeface="Constantia" panose="02030602050306030303" pitchFamily="18" charset="0"/>
              </a:rPr>
              <a:t>Binomial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also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when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species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interact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??</a:t>
            </a:r>
          </a:p>
        </p:txBody>
      </p:sp>
      <p:sp>
        <p:nvSpPr>
          <p:cNvPr id="18" name="Segnaposto numero diapositiva 4">
            <a:extLst>
              <a:ext uri="{FF2B5EF4-FFF2-40B4-BE49-F238E27FC236}">
                <a16:creationId xmlns:a16="http://schemas.microsoft.com/office/drawing/2014/main" id="{B3D3FF4A-034C-B846-9FC1-F71DEAC7C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16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750868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ccia giù 20">
            <a:extLst>
              <a:ext uri="{FF2B5EF4-FFF2-40B4-BE49-F238E27FC236}">
                <a16:creationId xmlns:a16="http://schemas.microsoft.com/office/drawing/2014/main" id="{266C69A2-CDAF-3940-B3F6-CE50469779B8}"/>
              </a:ext>
            </a:extLst>
          </p:cNvPr>
          <p:cNvSpPr/>
          <p:nvPr/>
        </p:nvSpPr>
        <p:spPr>
          <a:xfrm rot="16200000">
            <a:off x="4742025" y="1415869"/>
            <a:ext cx="289688" cy="629738"/>
          </a:xfrm>
          <a:prstGeom prst="downArrow">
            <a:avLst>
              <a:gd name="adj1" fmla="val 34615"/>
              <a:gd name="adj2" fmla="val 6661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due angoli in diagonale ritagliati 16">
            <a:extLst>
              <a:ext uri="{FF2B5EF4-FFF2-40B4-BE49-F238E27FC236}">
                <a16:creationId xmlns:a16="http://schemas.microsoft.com/office/drawing/2014/main" id="{197738A3-930C-BC47-B9A5-92DE7E33CDBA}"/>
              </a:ext>
            </a:extLst>
          </p:cNvPr>
          <p:cNvSpPr/>
          <p:nvPr/>
        </p:nvSpPr>
        <p:spPr>
          <a:xfrm>
            <a:off x="449527" y="1351555"/>
            <a:ext cx="4122473" cy="737128"/>
          </a:xfrm>
          <a:prstGeom prst="snip2Diag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Distribution – first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intuition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 dirty="0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52D4D8F5-5E08-EA4D-9884-EED24ACF9F8F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/>
              <p:nvPr/>
            </p:nvSpPr>
            <p:spPr>
              <a:xfrm>
                <a:off x="279050" y="2480322"/>
                <a:ext cx="6824396" cy="130907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1600" dirty="0">
                    <a:latin typeface="Constantia" panose="02030602050306030303" pitchFamily="18" charset="0"/>
                  </a:rPr>
                  <a:t>For a </a:t>
                </a:r>
                <a:r>
                  <a:rPr lang="it-IT" sz="1600" i="1" u="sng" dirty="0" err="1">
                    <a:latin typeface="Constantia" panose="02030602050306030303" pitchFamily="18" charset="0"/>
                  </a:rPr>
                  <a:t>feasible</a:t>
                </a:r>
                <a:r>
                  <a:rPr lang="it-IT" sz="1600" i="1" u="sng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u="sng" dirty="0" err="1">
                    <a:latin typeface="Constantia" panose="02030602050306030303" pitchFamily="18" charset="0"/>
                  </a:rPr>
                  <a:t>equilibrium</a:t>
                </a:r>
                <a:r>
                  <a:rPr lang="it-IT" sz="1600" dirty="0">
                    <a:latin typeface="Constantia" panose="02030602050306030303" pitchFamily="18" charset="0"/>
                  </a:rPr>
                  <a:t>:   </a:t>
                </a:r>
                <a14:m>
                  <m:oMath xmlns:m="http://schemas.openxmlformats.org/officeDocument/2006/math">
                    <m:r>
                      <a:rPr lang="it-IT" sz="1600" i="1" smtClean="0">
                        <a:latin typeface="Cambria Math" panose="02040503050406030204" pitchFamily="18" charset="0"/>
                      </a:rPr>
                      <m:t>⟹</m:t>
                    </m:r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i="1" dirty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endParaRPr lang="it-IT" sz="1600" b="1" dirty="0">
                  <a:latin typeface="Constantia" panose="02030602050306030303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sz="1600" b="0" dirty="0"/>
                  <a:t>Due to simmetry,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possible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sign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patterns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1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are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equally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probable</a:t>
                </a:r>
                <a:r>
                  <a:rPr lang="it-IT" sz="1600" i="1" dirty="0">
                    <a:latin typeface="Constantia" panose="02030602050306030303" pitchFamily="18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it-IT" sz="1600" dirty="0" err="1">
                    <a:latin typeface="Constantia" panose="02030602050306030303" pitchFamily="18" charset="0"/>
                  </a:rPr>
                  <a:t>Hence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it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holds</a:t>
                </a:r>
                <a:r>
                  <a:rPr lang="it-IT" sz="1600" dirty="0">
                    <a:latin typeface="Constantia" panose="02030602050306030303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it-IT" sz="16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it-IT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it-IT" sz="16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endParaRPr lang="it-IT" sz="16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50" y="2480322"/>
                <a:ext cx="6824396" cy="1309076"/>
              </a:xfrm>
              <a:prstGeom prst="rect">
                <a:avLst/>
              </a:prstGeom>
              <a:blipFill>
                <a:blip r:embed="rId3"/>
                <a:stretch>
                  <a:fillRect l="-3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CD2790-9A3E-0841-9C62-E1B911CBF5E9}"/>
                  </a:ext>
                </a:extLst>
              </p:cNvPr>
              <p:cNvSpPr txBox="1"/>
              <p:nvPr/>
            </p:nvSpPr>
            <p:spPr>
              <a:xfrm>
                <a:off x="423428" y="1453140"/>
                <a:ext cx="4148572" cy="554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⟹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it-IT" sz="16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CD2790-9A3E-0841-9C62-E1B911CBF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28" y="1453140"/>
                <a:ext cx="4148572" cy="554960"/>
              </a:xfrm>
              <a:prstGeom prst="rect">
                <a:avLst/>
              </a:prstGeom>
              <a:blipFill>
                <a:blip r:embed="rId4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E1C1D83-B756-304A-968A-A19F023044C7}"/>
              </a:ext>
            </a:extLst>
          </p:cNvPr>
          <p:cNvSpPr txBox="1"/>
          <p:nvPr/>
        </p:nvSpPr>
        <p:spPr>
          <a:xfrm>
            <a:off x="449527" y="1009978"/>
            <a:ext cx="2270173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1600" b="1" i="1" dirty="0" err="1">
                <a:latin typeface="Constantia" panose="02030602050306030303" pitchFamily="18" charset="0"/>
              </a:rPr>
              <a:t>Binomial</a:t>
            </a:r>
            <a:r>
              <a:rPr lang="it-IT" sz="1600" b="1" i="1" dirty="0">
                <a:latin typeface="Constantia" panose="02030602050306030303" pitchFamily="18" charset="0"/>
              </a:rPr>
              <a:t> </a:t>
            </a:r>
            <a:r>
              <a:rPr lang="it-IT" sz="1600" b="1" i="1" dirty="0" err="1">
                <a:latin typeface="Constantia" panose="02030602050306030303" pitchFamily="18" charset="0"/>
              </a:rPr>
              <a:t>distribution</a:t>
            </a:r>
            <a:endParaRPr lang="it-IT" sz="1600" b="1" i="1" dirty="0">
              <a:latin typeface="Constantia" panose="02030602050306030303" pitchFamily="18" charset="0"/>
            </a:endParaRPr>
          </a:p>
        </p:txBody>
      </p:sp>
      <p:sp>
        <p:nvSpPr>
          <p:cNvPr id="19" name="Cornice 18">
            <a:extLst>
              <a:ext uri="{FF2B5EF4-FFF2-40B4-BE49-F238E27FC236}">
                <a16:creationId xmlns:a16="http://schemas.microsoft.com/office/drawing/2014/main" id="{B7103715-D9B2-B840-88FF-560528690B59}"/>
              </a:ext>
            </a:extLst>
          </p:cNvPr>
          <p:cNvSpPr/>
          <p:nvPr/>
        </p:nvSpPr>
        <p:spPr>
          <a:xfrm>
            <a:off x="5201738" y="1238228"/>
            <a:ext cx="2529447" cy="869445"/>
          </a:xfrm>
          <a:prstGeom prst="frame">
            <a:avLst>
              <a:gd name="adj1" fmla="val 6965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…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but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is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i="1" dirty="0" err="1">
                <a:solidFill>
                  <a:schemeClr val="tx1"/>
                </a:solidFill>
                <a:latin typeface="Constantia" panose="02030602050306030303" pitchFamily="18" charset="0"/>
              </a:rPr>
              <a:t>Binomial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also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when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species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interact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??</a:t>
            </a:r>
          </a:p>
        </p:txBody>
      </p:sp>
      <p:sp>
        <p:nvSpPr>
          <p:cNvPr id="3" name="Dodecagono 2">
            <a:extLst>
              <a:ext uri="{FF2B5EF4-FFF2-40B4-BE49-F238E27FC236}">
                <a16:creationId xmlns:a16="http://schemas.microsoft.com/office/drawing/2014/main" id="{B83731F5-2CDA-7146-A73F-C0F91494B485}"/>
              </a:ext>
            </a:extLst>
          </p:cNvPr>
          <p:cNvSpPr/>
          <p:nvPr/>
        </p:nvSpPr>
        <p:spPr>
          <a:xfrm>
            <a:off x="7532086" y="1447141"/>
            <a:ext cx="1162387" cy="1162387"/>
          </a:xfrm>
          <a:prstGeom prst="dodecag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YES</a:t>
            </a:r>
          </a:p>
        </p:txBody>
      </p:sp>
      <p:cxnSp>
        <p:nvCxnSpPr>
          <p:cNvPr id="18" name="Connettore 7 17">
            <a:extLst>
              <a:ext uri="{FF2B5EF4-FFF2-40B4-BE49-F238E27FC236}">
                <a16:creationId xmlns:a16="http://schemas.microsoft.com/office/drawing/2014/main" id="{A8622311-586D-2D4A-8366-411A8E4DB771}"/>
              </a:ext>
            </a:extLst>
          </p:cNvPr>
          <p:cNvCxnSpPr>
            <a:cxnSpLocks/>
            <a:stCxn id="3" idx="5"/>
            <a:endCxn id="12" idx="3"/>
          </p:cNvCxnSpPr>
          <p:nvPr/>
        </p:nvCxnSpPr>
        <p:spPr>
          <a:xfrm rot="5400000">
            <a:off x="7267828" y="2445147"/>
            <a:ext cx="525332" cy="854095"/>
          </a:xfrm>
          <a:prstGeom prst="curved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egnaposto numero diapositiva 4">
            <a:extLst>
              <a:ext uri="{FF2B5EF4-FFF2-40B4-BE49-F238E27FC236}">
                <a16:creationId xmlns:a16="http://schemas.microsoft.com/office/drawing/2014/main" id="{877E67EC-8080-9549-9070-472F073CE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17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751671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ccia giù 20">
            <a:extLst>
              <a:ext uri="{FF2B5EF4-FFF2-40B4-BE49-F238E27FC236}">
                <a16:creationId xmlns:a16="http://schemas.microsoft.com/office/drawing/2014/main" id="{266C69A2-CDAF-3940-B3F6-CE50469779B8}"/>
              </a:ext>
            </a:extLst>
          </p:cNvPr>
          <p:cNvSpPr/>
          <p:nvPr/>
        </p:nvSpPr>
        <p:spPr>
          <a:xfrm rot="16200000">
            <a:off x="4742025" y="1415869"/>
            <a:ext cx="289688" cy="629738"/>
          </a:xfrm>
          <a:prstGeom prst="downArrow">
            <a:avLst>
              <a:gd name="adj1" fmla="val 34615"/>
              <a:gd name="adj2" fmla="val 6661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due angoli in diagonale ritagliati 16">
            <a:extLst>
              <a:ext uri="{FF2B5EF4-FFF2-40B4-BE49-F238E27FC236}">
                <a16:creationId xmlns:a16="http://schemas.microsoft.com/office/drawing/2014/main" id="{197738A3-930C-BC47-B9A5-92DE7E33CDBA}"/>
              </a:ext>
            </a:extLst>
          </p:cNvPr>
          <p:cNvSpPr/>
          <p:nvPr/>
        </p:nvSpPr>
        <p:spPr>
          <a:xfrm>
            <a:off x="449527" y="1351555"/>
            <a:ext cx="4122473" cy="737128"/>
          </a:xfrm>
          <a:prstGeom prst="snip2Diag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Distribution – first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intuition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 dirty="0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52D4D8F5-5E08-EA4D-9884-EED24ACF9F8F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/>
              <p:nvPr/>
            </p:nvSpPr>
            <p:spPr>
              <a:xfrm>
                <a:off x="279050" y="2480322"/>
                <a:ext cx="6824396" cy="130907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1600" dirty="0">
                    <a:latin typeface="Constantia" panose="02030602050306030303" pitchFamily="18" charset="0"/>
                  </a:rPr>
                  <a:t>For a </a:t>
                </a:r>
                <a:r>
                  <a:rPr lang="it-IT" sz="1600" i="1" u="sng" dirty="0" err="1">
                    <a:latin typeface="Constantia" panose="02030602050306030303" pitchFamily="18" charset="0"/>
                  </a:rPr>
                  <a:t>feasible</a:t>
                </a:r>
                <a:r>
                  <a:rPr lang="it-IT" sz="1600" i="1" u="sng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u="sng" dirty="0" err="1">
                    <a:latin typeface="Constantia" panose="02030602050306030303" pitchFamily="18" charset="0"/>
                  </a:rPr>
                  <a:t>equilibrium</a:t>
                </a:r>
                <a:r>
                  <a:rPr lang="it-IT" sz="1600" dirty="0">
                    <a:latin typeface="Constantia" panose="02030602050306030303" pitchFamily="18" charset="0"/>
                  </a:rPr>
                  <a:t>:   </a:t>
                </a:r>
                <a14:m>
                  <m:oMath xmlns:m="http://schemas.openxmlformats.org/officeDocument/2006/math">
                    <m:r>
                      <a:rPr lang="it-IT" sz="1600" i="1" smtClean="0">
                        <a:latin typeface="Cambria Math" panose="02040503050406030204" pitchFamily="18" charset="0"/>
                      </a:rPr>
                      <m:t>⟹</m:t>
                    </m:r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i="1" dirty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endParaRPr lang="it-IT" sz="1600" b="1" dirty="0">
                  <a:latin typeface="Constantia" panose="02030602050306030303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sz="1600" b="0" dirty="0"/>
                  <a:t>Due to simmetry,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possible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sign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patterns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1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are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equally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probable</a:t>
                </a:r>
                <a:r>
                  <a:rPr lang="it-IT" sz="1600" i="1" dirty="0">
                    <a:latin typeface="Constantia" panose="02030602050306030303" pitchFamily="18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it-IT" sz="1600" dirty="0" err="1">
                    <a:latin typeface="Constantia" panose="02030602050306030303" pitchFamily="18" charset="0"/>
                  </a:rPr>
                  <a:t>Hence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it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holds</a:t>
                </a:r>
                <a:r>
                  <a:rPr lang="it-IT" sz="1600" dirty="0">
                    <a:latin typeface="Constantia" panose="02030602050306030303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it-IT" sz="16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it-IT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it-IT" sz="16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endParaRPr lang="it-IT" sz="16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50" y="2480322"/>
                <a:ext cx="6824396" cy="1309076"/>
              </a:xfrm>
              <a:prstGeom prst="rect">
                <a:avLst/>
              </a:prstGeom>
              <a:blipFill>
                <a:blip r:embed="rId3"/>
                <a:stretch>
                  <a:fillRect l="-3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CD2790-9A3E-0841-9C62-E1B911CBF5E9}"/>
                  </a:ext>
                </a:extLst>
              </p:cNvPr>
              <p:cNvSpPr txBox="1"/>
              <p:nvPr/>
            </p:nvSpPr>
            <p:spPr>
              <a:xfrm>
                <a:off x="423428" y="1453140"/>
                <a:ext cx="4148572" cy="554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⟹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it-IT" sz="16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CD2790-9A3E-0841-9C62-E1B911CBF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28" y="1453140"/>
                <a:ext cx="4148572" cy="554960"/>
              </a:xfrm>
              <a:prstGeom prst="rect">
                <a:avLst/>
              </a:prstGeom>
              <a:blipFill>
                <a:blip r:embed="rId4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E1C1D83-B756-304A-968A-A19F023044C7}"/>
              </a:ext>
            </a:extLst>
          </p:cNvPr>
          <p:cNvSpPr txBox="1"/>
          <p:nvPr/>
        </p:nvSpPr>
        <p:spPr>
          <a:xfrm>
            <a:off x="449527" y="1009978"/>
            <a:ext cx="2270173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1600" b="1" i="1" dirty="0" err="1">
                <a:latin typeface="Constantia" panose="02030602050306030303" pitchFamily="18" charset="0"/>
              </a:rPr>
              <a:t>Binomial</a:t>
            </a:r>
            <a:r>
              <a:rPr lang="it-IT" sz="1600" b="1" i="1" dirty="0">
                <a:latin typeface="Constantia" panose="02030602050306030303" pitchFamily="18" charset="0"/>
              </a:rPr>
              <a:t> </a:t>
            </a:r>
            <a:r>
              <a:rPr lang="it-IT" sz="1600" b="1" i="1" dirty="0" err="1">
                <a:latin typeface="Constantia" panose="02030602050306030303" pitchFamily="18" charset="0"/>
              </a:rPr>
              <a:t>distribution</a:t>
            </a:r>
            <a:endParaRPr lang="it-IT" sz="1600" b="1" i="1" dirty="0">
              <a:latin typeface="Constantia" panose="02030602050306030303" pitchFamily="18" charset="0"/>
            </a:endParaRPr>
          </a:p>
        </p:txBody>
      </p:sp>
      <p:sp>
        <p:nvSpPr>
          <p:cNvPr id="19" name="Cornice 18">
            <a:extLst>
              <a:ext uri="{FF2B5EF4-FFF2-40B4-BE49-F238E27FC236}">
                <a16:creationId xmlns:a16="http://schemas.microsoft.com/office/drawing/2014/main" id="{B7103715-D9B2-B840-88FF-560528690B59}"/>
              </a:ext>
            </a:extLst>
          </p:cNvPr>
          <p:cNvSpPr/>
          <p:nvPr/>
        </p:nvSpPr>
        <p:spPr>
          <a:xfrm>
            <a:off x="5201738" y="1238228"/>
            <a:ext cx="2529447" cy="869445"/>
          </a:xfrm>
          <a:prstGeom prst="frame">
            <a:avLst>
              <a:gd name="adj1" fmla="val 6965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…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but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is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i="1" dirty="0" err="1">
                <a:solidFill>
                  <a:schemeClr val="tx1"/>
                </a:solidFill>
                <a:latin typeface="Constantia" panose="02030602050306030303" pitchFamily="18" charset="0"/>
              </a:rPr>
              <a:t>Binomial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also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when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species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interact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??</a:t>
            </a:r>
          </a:p>
        </p:txBody>
      </p:sp>
      <p:sp>
        <p:nvSpPr>
          <p:cNvPr id="3" name="Dodecagono 2">
            <a:extLst>
              <a:ext uri="{FF2B5EF4-FFF2-40B4-BE49-F238E27FC236}">
                <a16:creationId xmlns:a16="http://schemas.microsoft.com/office/drawing/2014/main" id="{B83731F5-2CDA-7146-A73F-C0F91494B485}"/>
              </a:ext>
            </a:extLst>
          </p:cNvPr>
          <p:cNvSpPr/>
          <p:nvPr/>
        </p:nvSpPr>
        <p:spPr>
          <a:xfrm>
            <a:off x="7532086" y="1447141"/>
            <a:ext cx="1162387" cy="1162387"/>
          </a:xfrm>
          <a:prstGeom prst="dodecag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5F8A31B0-424B-A142-A3A7-850AC6B02801}"/>
                  </a:ext>
                </a:extLst>
              </p:cNvPr>
              <p:cNvSpPr txBox="1"/>
              <p:nvPr/>
            </p:nvSpPr>
            <p:spPr>
              <a:xfrm>
                <a:off x="2428241" y="3899387"/>
                <a:ext cx="5529302" cy="123758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>
                    <a:latin typeface="Constantia" panose="02030602050306030303" pitchFamily="18" charset="0"/>
                  </a:rPr>
                  <a:t>Defining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sSub>
                          <m:sSub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sup>
                    </m:sSup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</a:rPr>
                      <m:t>⟹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   </m:t>
                    </m:r>
                  </m:oMath>
                </a14:m>
                <a:endParaRPr lang="it-IT" sz="1600" b="0" dirty="0"/>
              </a:p>
              <a:p>
                <a:r>
                  <a:rPr lang="it-IT" sz="1600" b="0" dirty="0" err="1"/>
                  <a:t>Since</a:t>
                </a:r>
                <a:r>
                  <a:rPr lang="it-IT" sz="1600" b="0" dirty="0"/>
                  <a:t> </a:t>
                </a:r>
                <a:r>
                  <a:rPr lang="it-IT" sz="1600" b="0" dirty="0" err="1"/>
                  <a:t>there</a:t>
                </a:r>
                <a:r>
                  <a:rPr lang="it-IT" sz="1600" b="0" dirty="0"/>
                  <a:t> </a:t>
                </a:r>
                <a:r>
                  <a:rPr lang="it-IT" sz="1600" b="0" dirty="0" err="1"/>
                  <a:t>is</a:t>
                </a:r>
                <a:r>
                  <a:rPr lang="it-IT" sz="1600" b="0" dirty="0"/>
                  <a:t> the </a:t>
                </a:r>
                <a:r>
                  <a:rPr lang="it-IT" sz="1600" b="0" dirty="0" err="1"/>
                  <a:t>simmetry</a:t>
                </a:r>
                <a:r>
                  <a:rPr lang="it-IT" sz="1600" b="0" dirty="0"/>
                  <a:t> </a:t>
                </a:r>
                <a:r>
                  <a:rPr lang="it-IT" sz="1600" b="0" dirty="0" err="1"/>
                  <a:t>hypothesis</a:t>
                </a:r>
                <a:r>
                  <a:rPr lang="it-IT" sz="1600" b="0" dirty="0"/>
                  <a:t>:</a:t>
                </a:r>
              </a:p>
              <a:p>
                <a:endParaRPr lang="it-IT" sz="800" b="0" dirty="0"/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	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same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distribution</a:t>
                </a:r>
                <a:r>
                  <a:rPr lang="it-IT" sz="1600" dirty="0">
                    <a:latin typeface="Constantia" panose="02030602050306030303" pitchFamily="18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it-IT" sz="1600" b="0" dirty="0">
                  <a:latin typeface="Constantia" panose="02030602050306030303" pitchFamily="18" charset="0"/>
                </a:endParaRPr>
              </a:p>
              <a:p>
                <a:pPr algn="ctr"/>
                <a:r>
                  <a:rPr lang="it-IT" sz="160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it-IT" sz="16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 dirty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	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same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distribution</a:t>
                </a:r>
                <a:r>
                  <a:rPr lang="it-IT" sz="1600" dirty="0">
                    <a:latin typeface="Constantia" panose="02030602050306030303" pitchFamily="18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it-IT" sz="16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5F8A31B0-424B-A142-A3A7-850AC6B02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241" y="3899387"/>
                <a:ext cx="5529302" cy="1237583"/>
              </a:xfrm>
              <a:prstGeom prst="rect">
                <a:avLst/>
              </a:prstGeom>
              <a:blipFill>
                <a:blip r:embed="rId5"/>
                <a:stretch>
                  <a:fillRect l="-457" b="-404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ttore 7 17">
            <a:extLst>
              <a:ext uri="{FF2B5EF4-FFF2-40B4-BE49-F238E27FC236}">
                <a16:creationId xmlns:a16="http://schemas.microsoft.com/office/drawing/2014/main" id="{A8622311-586D-2D4A-8366-411A8E4DB771}"/>
              </a:ext>
            </a:extLst>
          </p:cNvPr>
          <p:cNvCxnSpPr>
            <a:cxnSpLocks/>
            <a:stCxn id="3" idx="5"/>
            <a:endCxn id="12" idx="3"/>
          </p:cNvCxnSpPr>
          <p:nvPr/>
        </p:nvCxnSpPr>
        <p:spPr>
          <a:xfrm rot="5400000">
            <a:off x="7267828" y="2445147"/>
            <a:ext cx="525332" cy="854095"/>
          </a:xfrm>
          <a:prstGeom prst="curved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7 26">
            <a:extLst>
              <a:ext uri="{FF2B5EF4-FFF2-40B4-BE49-F238E27FC236}">
                <a16:creationId xmlns:a16="http://schemas.microsoft.com/office/drawing/2014/main" id="{8071F8A5-8F03-DB4F-B430-1DDDAF2EC648}"/>
              </a:ext>
            </a:extLst>
          </p:cNvPr>
          <p:cNvCxnSpPr>
            <a:cxnSpLocks/>
          </p:cNvCxnSpPr>
          <p:nvPr/>
        </p:nvCxnSpPr>
        <p:spPr>
          <a:xfrm>
            <a:off x="1584613" y="3838476"/>
            <a:ext cx="843627" cy="588330"/>
          </a:xfrm>
          <a:prstGeom prst="bentConnector3">
            <a:avLst>
              <a:gd name="adj1" fmla="val 2081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egnaposto numero diapositiva 4">
            <a:extLst>
              <a:ext uri="{FF2B5EF4-FFF2-40B4-BE49-F238E27FC236}">
                <a16:creationId xmlns:a16="http://schemas.microsoft.com/office/drawing/2014/main" id="{9787419B-19B9-B143-842A-4380066BC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18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1417326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ccia giù 20">
            <a:extLst>
              <a:ext uri="{FF2B5EF4-FFF2-40B4-BE49-F238E27FC236}">
                <a16:creationId xmlns:a16="http://schemas.microsoft.com/office/drawing/2014/main" id="{266C69A2-CDAF-3940-B3F6-CE50469779B8}"/>
              </a:ext>
            </a:extLst>
          </p:cNvPr>
          <p:cNvSpPr/>
          <p:nvPr/>
        </p:nvSpPr>
        <p:spPr>
          <a:xfrm rot="16200000">
            <a:off x="4742025" y="1415869"/>
            <a:ext cx="289688" cy="629738"/>
          </a:xfrm>
          <a:prstGeom prst="downArrow">
            <a:avLst>
              <a:gd name="adj1" fmla="val 34615"/>
              <a:gd name="adj2" fmla="val 6661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due angoli in diagonale ritagliati 16">
            <a:extLst>
              <a:ext uri="{FF2B5EF4-FFF2-40B4-BE49-F238E27FC236}">
                <a16:creationId xmlns:a16="http://schemas.microsoft.com/office/drawing/2014/main" id="{197738A3-930C-BC47-B9A5-92DE7E33CDBA}"/>
              </a:ext>
            </a:extLst>
          </p:cNvPr>
          <p:cNvSpPr/>
          <p:nvPr/>
        </p:nvSpPr>
        <p:spPr>
          <a:xfrm>
            <a:off x="449527" y="1351555"/>
            <a:ext cx="4122473" cy="737128"/>
          </a:xfrm>
          <a:prstGeom prst="snip2Diag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>
                <a:latin typeface="Franklin Gothic Demi" panose="020B0603020102020204" pitchFamily="34" charset="0"/>
                <a:cs typeface="Devanagari Sangam MN" panose="02000000000000000000" pitchFamily="2" charset="0"/>
              </a:rPr>
              <a:t>Distribution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 dirty="0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52D4D8F5-5E08-EA4D-9884-EED24ACF9F8F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/>
              <p:nvPr/>
            </p:nvSpPr>
            <p:spPr>
              <a:xfrm>
                <a:off x="279050" y="2480322"/>
                <a:ext cx="6824396" cy="130907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1600" dirty="0">
                    <a:latin typeface="Constantia" panose="02030602050306030303" pitchFamily="18" charset="0"/>
                  </a:rPr>
                  <a:t>For a </a:t>
                </a:r>
                <a:r>
                  <a:rPr lang="it-IT" sz="1600" i="1" u="sng" dirty="0" err="1">
                    <a:latin typeface="Constantia" panose="02030602050306030303" pitchFamily="18" charset="0"/>
                  </a:rPr>
                  <a:t>feasible</a:t>
                </a:r>
                <a:r>
                  <a:rPr lang="it-IT" sz="1600" i="1" u="sng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u="sng" dirty="0" err="1">
                    <a:latin typeface="Constantia" panose="02030602050306030303" pitchFamily="18" charset="0"/>
                  </a:rPr>
                  <a:t>equilibrium</a:t>
                </a:r>
                <a:r>
                  <a:rPr lang="it-IT" sz="1600" dirty="0">
                    <a:latin typeface="Constantia" panose="02030602050306030303" pitchFamily="18" charset="0"/>
                  </a:rPr>
                  <a:t>:   </a:t>
                </a:r>
                <a14:m>
                  <m:oMath xmlns:m="http://schemas.openxmlformats.org/officeDocument/2006/math">
                    <m:r>
                      <a:rPr lang="it-IT" sz="1600" i="1" smtClean="0">
                        <a:latin typeface="Cambria Math" panose="02040503050406030204" pitchFamily="18" charset="0"/>
                      </a:rPr>
                      <m:t>⟹</m:t>
                    </m:r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i="1" dirty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endParaRPr lang="it-IT" sz="1600" b="1" dirty="0">
                  <a:latin typeface="Constantia" panose="02030602050306030303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sz="1600" b="0" dirty="0"/>
                  <a:t>Due to simmetry,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possible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sign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patterns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1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are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equally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probable</a:t>
                </a:r>
                <a:r>
                  <a:rPr lang="it-IT" sz="1600" i="1" dirty="0">
                    <a:latin typeface="Constantia" panose="02030602050306030303" pitchFamily="18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it-IT" sz="1600" dirty="0" err="1">
                    <a:latin typeface="Constantia" panose="02030602050306030303" pitchFamily="18" charset="0"/>
                  </a:rPr>
                  <a:t>Hence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it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holds</a:t>
                </a:r>
                <a:r>
                  <a:rPr lang="it-IT" sz="1600" dirty="0">
                    <a:latin typeface="Constantia" panose="02030602050306030303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it-IT" sz="16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it-IT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it-IT" sz="16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endParaRPr lang="it-IT" sz="16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50" y="2480322"/>
                <a:ext cx="6824396" cy="1309076"/>
              </a:xfrm>
              <a:prstGeom prst="rect">
                <a:avLst/>
              </a:prstGeom>
              <a:blipFill>
                <a:blip r:embed="rId3"/>
                <a:stretch>
                  <a:fillRect l="-3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CD2790-9A3E-0841-9C62-E1B911CBF5E9}"/>
                  </a:ext>
                </a:extLst>
              </p:cNvPr>
              <p:cNvSpPr txBox="1"/>
              <p:nvPr/>
            </p:nvSpPr>
            <p:spPr>
              <a:xfrm>
                <a:off x="423428" y="1453140"/>
                <a:ext cx="4148572" cy="554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⟹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it-IT" sz="16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CD2790-9A3E-0841-9C62-E1B911CBF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28" y="1453140"/>
                <a:ext cx="4148572" cy="554960"/>
              </a:xfrm>
              <a:prstGeom prst="rect">
                <a:avLst/>
              </a:prstGeom>
              <a:blipFill>
                <a:blip r:embed="rId4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E1C1D83-B756-304A-968A-A19F023044C7}"/>
              </a:ext>
            </a:extLst>
          </p:cNvPr>
          <p:cNvSpPr txBox="1"/>
          <p:nvPr/>
        </p:nvSpPr>
        <p:spPr>
          <a:xfrm>
            <a:off x="449527" y="1009978"/>
            <a:ext cx="2270173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1600" b="1" i="1" dirty="0" err="1">
                <a:latin typeface="Constantia" panose="02030602050306030303" pitchFamily="18" charset="0"/>
              </a:rPr>
              <a:t>Binomial</a:t>
            </a:r>
            <a:r>
              <a:rPr lang="it-IT" sz="1600" b="1" i="1" dirty="0">
                <a:latin typeface="Constantia" panose="02030602050306030303" pitchFamily="18" charset="0"/>
              </a:rPr>
              <a:t> </a:t>
            </a:r>
            <a:r>
              <a:rPr lang="it-IT" sz="1600" b="1" i="1" dirty="0" err="1">
                <a:latin typeface="Constantia" panose="02030602050306030303" pitchFamily="18" charset="0"/>
              </a:rPr>
              <a:t>distribution</a:t>
            </a:r>
            <a:endParaRPr lang="it-IT" sz="1600" b="1" i="1" dirty="0">
              <a:latin typeface="Constantia" panose="02030602050306030303" pitchFamily="18" charset="0"/>
            </a:endParaRPr>
          </a:p>
        </p:txBody>
      </p:sp>
      <p:sp>
        <p:nvSpPr>
          <p:cNvPr id="19" name="Cornice 18">
            <a:extLst>
              <a:ext uri="{FF2B5EF4-FFF2-40B4-BE49-F238E27FC236}">
                <a16:creationId xmlns:a16="http://schemas.microsoft.com/office/drawing/2014/main" id="{B7103715-D9B2-B840-88FF-560528690B59}"/>
              </a:ext>
            </a:extLst>
          </p:cNvPr>
          <p:cNvSpPr/>
          <p:nvPr/>
        </p:nvSpPr>
        <p:spPr>
          <a:xfrm>
            <a:off x="5201738" y="1238228"/>
            <a:ext cx="2529447" cy="869445"/>
          </a:xfrm>
          <a:prstGeom prst="frame">
            <a:avLst>
              <a:gd name="adj1" fmla="val 6965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…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but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is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i="1" dirty="0" err="1">
                <a:solidFill>
                  <a:schemeClr val="tx1"/>
                </a:solidFill>
                <a:latin typeface="Constantia" panose="02030602050306030303" pitchFamily="18" charset="0"/>
              </a:rPr>
              <a:t>Binomial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also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when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species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interact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??</a:t>
            </a:r>
          </a:p>
        </p:txBody>
      </p:sp>
      <p:sp>
        <p:nvSpPr>
          <p:cNvPr id="3" name="Dodecagono 2">
            <a:extLst>
              <a:ext uri="{FF2B5EF4-FFF2-40B4-BE49-F238E27FC236}">
                <a16:creationId xmlns:a16="http://schemas.microsoft.com/office/drawing/2014/main" id="{B83731F5-2CDA-7146-A73F-C0F91494B485}"/>
              </a:ext>
            </a:extLst>
          </p:cNvPr>
          <p:cNvSpPr/>
          <p:nvPr/>
        </p:nvSpPr>
        <p:spPr>
          <a:xfrm>
            <a:off x="7532086" y="1447141"/>
            <a:ext cx="1162387" cy="1162387"/>
          </a:xfrm>
          <a:prstGeom prst="dodecag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5F8A31B0-424B-A142-A3A7-850AC6B02801}"/>
                  </a:ext>
                </a:extLst>
              </p:cNvPr>
              <p:cNvSpPr txBox="1"/>
              <p:nvPr/>
            </p:nvSpPr>
            <p:spPr>
              <a:xfrm>
                <a:off x="2428241" y="3899387"/>
                <a:ext cx="5529302" cy="123758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>
                    <a:latin typeface="Constantia" panose="02030602050306030303" pitchFamily="18" charset="0"/>
                  </a:rPr>
                  <a:t>Defining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sSub>
                          <m:sSub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sup>
                    </m:sSup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</a:rPr>
                      <m:t>⟹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   </m:t>
                    </m:r>
                  </m:oMath>
                </a14:m>
                <a:endParaRPr lang="it-IT" sz="1600" b="0" dirty="0"/>
              </a:p>
              <a:p>
                <a:r>
                  <a:rPr lang="it-IT" sz="1600" b="0" dirty="0" err="1"/>
                  <a:t>Since</a:t>
                </a:r>
                <a:r>
                  <a:rPr lang="it-IT" sz="1600" b="0" dirty="0"/>
                  <a:t> </a:t>
                </a:r>
                <a:r>
                  <a:rPr lang="it-IT" sz="1600" b="0" dirty="0" err="1"/>
                  <a:t>there</a:t>
                </a:r>
                <a:r>
                  <a:rPr lang="it-IT" sz="1600" b="0" dirty="0"/>
                  <a:t> </a:t>
                </a:r>
                <a:r>
                  <a:rPr lang="it-IT" sz="1600" b="0" dirty="0" err="1"/>
                  <a:t>is</a:t>
                </a:r>
                <a:r>
                  <a:rPr lang="it-IT" sz="1600" b="0" dirty="0"/>
                  <a:t> the </a:t>
                </a:r>
                <a:r>
                  <a:rPr lang="it-IT" sz="1600" b="0" dirty="0" err="1"/>
                  <a:t>simmetry</a:t>
                </a:r>
                <a:r>
                  <a:rPr lang="it-IT" sz="1600" b="0" dirty="0"/>
                  <a:t> </a:t>
                </a:r>
                <a:r>
                  <a:rPr lang="it-IT" sz="1600" b="0" dirty="0" err="1"/>
                  <a:t>hypothesis</a:t>
                </a:r>
                <a:r>
                  <a:rPr lang="it-IT" sz="1600" b="0" dirty="0"/>
                  <a:t>:</a:t>
                </a:r>
              </a:p>
              <a:p>
                <a:endParaRPr lang="it-IT" sz="800" b="0" dirty="0"/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	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same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distribution</a:t>
                </a:r>
                <a:r>
                  <a:rPr lang="it-IT" sz="1600" dirty="0">
                    <a:latin typeface="Constantia" panose="02030602050306030303" pitchFamily="18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it-IT" sz="1600" b="0" dirty="0">
                  <a:latin typeface="Constantia" panose="02030602050306030303" pitchFamily="18" charset="0"/>
                </a:endParaRPr>
              </a:p>
              <a:p>
                <a:pPr algn="ctr"/>
                <a:r>
                  <a:rPr lang="it-IT" sz="160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it-IT" sz="16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 dirty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	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same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distribution</a:t>
                </a:r>
                <a:r>
                  <a:rPr lang="it-IT" sz="1600" dirty="0">
                    <a:latin typeface="Constantia" panose="02030602050306030303" pitchFamily="18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it-IT" sz="16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5F8A31B0-424B-A142-A3A7-850AC6B02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241" y="3899387"/>
                <a:ext cx="5529302" cy="1237583"/>
              </a:xfrm>
              <a:prstGeom prst="rect">
                <a:avLst/>
              </a:prstGeom>
              <a:blipFill>
                <a:blip r:embed="rId5"/>
                <a:stretch>
                  <a:fillRect l="-457" b="-404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ttore 7 17">
            <a:extLst>
              <a:ext uri="{FF2B5EF4-FFF2-40B4-BE49-F238E27FC236}">
                <a16:creationId xmlns:a16="http://schemas.microsoft.com/office/drawing/2014/main" id="{A8622311-586D-2D4A-8366-411A8E4DB771}"/>
              </a:ext>
            </a:extLst>
          </p:cNvPr>
          <p:cNvCxnSpPr>
            <a:cxnSpLocks/>
            <a:stCxn id="3" idx="5"/>
            <a:endCxn id="12" idx="3"/>
          </p:cNvCxnSpPr>
          <p:nvPr/>
        </p:nvCxnSpPr>
        <p:spPr>
          <a:xfrm rot="5400000">
            <a:off x="7267828" y="2445147"/>
            <a:ext cx="525332" cy="854095"/>
          </a:xfrm>
          <a:prstGeom prst="curved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B4CF85FD-E43B-2B47-A295-9831B774E655}"/>
                  </a:ext>
                </a:extLst>
              </p:cNvPr>
              <p:cNvSpPr txBox="1"/>
              <p:nvPr/>
            </p:nvSpPr>
            <p:spPr>
              <a:xfrm>
                <a:off x="449527" y="5532987"/>
                <a:ext cx="4495081" cy="830997"/>
              </a:xfrm>
              <a:prstGeom prst="rect">
                <a:avLst/>
              </a:prstGeom>
              <a:solidFill>
                <a:srgbClr val="FF7E79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sz="1600" dirty="0"/>
                  <a:t> just </a:t>
                </a:r>
                <a:r>
                  <a:rPr lang="it-IT" sz="1600" dirty="0" err="1"/>
                  <a:t>flips</a:t>
                </a:r>
                <a:r>
                  <a:rPr lang="it-IT" sz="1600" dirty="0"/>
                  <a:t> the </a:t>
                </a:r>
                <a:r>
                  <a:rPr lang="it-IT" sz="1600" dirty="0" err="1"/>
                  <a:t>sign</a:t>
                </a:r>
                <a:r>
                  <a:rPr lang="it-IT" sz="1600" dirty="0"/>
                  <a:t> of the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t-IT" sz="1600" dirty="0"/>
                  <a:t>-</a:t>
                </a:r>
                <a:r>
                  <a:rPr lang="it-IT" sz="1600" dirty="0" err="1"/>
                  <a:t>th</a:t>
                </a:r>
                <a:r>
                  <a:rPr lang="it-IT" sz="1600" dirty="0"/>
                  <a:t> component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/>
                  <a:t> </a:t>
                </a:r>
                <a14:m>
                  <m:oMath xmlns:m="http://schemas.openxmlformats.org/officeDocument/2006/math">
                    <m:r>
                      <a:rPr lang="it-IT" sz="16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⟹</m:t>
                    </m:r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𝑎𝑝𝑝𝑙𝑦𝑖𝑛𝑔</m:t>
                    </m:r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𝑟𝑒𝑝𝑒𝑎𝑡</m:t>
                    </m:r>
                  </m:oMath>
                </a14:m>
                <a:r>
                  <a:rPr lang="it-IT" sz="1600" i="1" dirty="0"/>
                  <a:t>edly we can </a:t>
                </a:r>
                <a:r>
                  <a:rPr lang="it-IT" sz="1600" i="1" dirty="0" err="1"/>
                  <a:t>connect</a:t>
                </a:r>
                <a:r>
                  <a:rPr lang="it-IT" sz="1600" i="1" dirty="0"/>
                  <a:t> </a:t>
                </a:r>
                <a:r>
                  <a:rPr lang="it-IT" sz="1600" i="1" dirty="0" err="1"/>
                  <a:t>any</a:t>
                </a:r>
                <a:r>
                  <a:rPr lang="it-IT" sz="1600" i="1" dirty="0"/>
                  <a:t> </a:t>
                </a:r>
                <a:r>
                  <a:rPr lang="it-IT" sz="1600" i="1" dirty="0" err="1"/>
                  <a:t>two</a:t>
                </a:r>
                <a:endParaRPr lang="it-IT" sz="1600" i="1" dirty="0"/>
              </a:p>
              <a:p>
                <a:pPr algn="ctr"/>
                <a:r>
                  <a:rPr lang="it-IT" sz="1600" i="1" dirty="0" err="1"/>
                  <a:t>sign</a:t>
                </a:r>
                <a:r>
                  <a:rPr lang="it-IT" sz="1600" i="1" dirty="0"/>
                  <a:t> </a:t>
                </a:r>
                <a:r>
                  <a:rPr lang="it-IT" sz="1600" i="1" dirty="0" err="1"/>
                  <a:t>patterns</a:t>
                </a:r>
                <a:r>
                  <a:rPr lang="it-IT" sz="1600" i="1" dirty="0"/>
                  <a:t> of </a:t>
                </a:r>
                <a:r>
                  <a:rPr lang="it-IT" sz="1600" i="1" dirty="0" err="1"/>
                  <a:t>solutions</a:t>
                </a:r>
                <a:endParaRPr lang="it-IT" sz="1600" i="1" dirty="0"/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B4CF85FD-E43B-2B47-A295-9831B774E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27" y="5532987"/>
                <a:ext cx="4495081" cy="830997"/>
              </a:xfrm>
              <a:prstGeom prst="rect">
                <a:avLst/>
              </a:prstGeom>
              <a:blipFill>
                <a:blip r:embed="rId6"/>
                <a:stretch>
                  <a:fillRect t="-1493" b="-447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nettore 7 26">
            <a:extLst>
              <a:ext uri="{FF2B5EF4-FFF2-40B4-BE49-F238E27FC236}">
                <a16:creationId xmlns:a16="http://schemas.microsoft.com/office/drawing/2014/main" id="{8071F8A5-8F03-DB4F-B430-1DDDAF2EC648}"/>
              </a:ext>
            </a:extLst>
          </p:cNvPr>
          <p:cNvCxnSpPr>
            <a:cxnSpLocks/>
          </p:cNvCxnSpPr>
          <p:nvPr/>
        </p:nvCxnSpPr>
        <p:spPr>
          <a:xfrm>
            <a:off x="1584613" y="3838476"/>
            <a:ext cx="843627" cy="588330"/>
          </a:xfrm>
          <a:prstGeom prst="bentConnector3">
            <a:avLst>
              <a:gd name="adj1" fmla="val 2081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F45516E9-745B-D447-B2FE-DFFD71B3A986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84616" y="4831881"/>
            <a:ext cx="843625" cy="674563"/>
          </a:xfrm>
          <a:prstGeom prst="bentConnector3">
            <a:avLst>
              <a:gd name="adj1" fmla="val 99060"/>
            </a:avLst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egnaposto numero diapositiva 4">
            <a:extLst>
              <a:ext uri="{FF2B5EF4-FFF2-40B4-BE49-F238E27FC236}">
                <a16:creationId xmlns:a16="http://schemas.microsoft.com/office/drawing/2014/main" id="{0B3ED7D9-773F-2149-8805-433B77EA7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19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3989772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Table</a:t>
            </a:r>
            <a:r>
              <a:rPr lang="it-IT" sz="3200" b="1" cap="small">
                <a:latin typeface="Franklin Gothic Demi" panose="020B0603020102020204" pitchFamily="34" charset="0"/>
                <a:cs typeface="Devanagari Sangam MN" panose="02000000000000000000" pitchFamily="2" charset="0"/>
              </a:rPr>
              <a:t> of Content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3294" y="1185913"/>
                <a:ext cx="8337411" cy="4962264"/>
              </a:xfrm>
            </p:spPr>
            <p:txBody>
              <a:bodyPr numCol="2">
                <a:normAutofit/>
              </a:bodyPr>
              <a:lstStyle/>
              <a:p>
                <a:pPr marL="514350" indent="-514350">
                  <a:buSzPct val="120000"/>
                  <a:buFont typeface="+mj-lt"/>
                  <a:buAutoNum type="arabicParenR"/>
                </a:pPr>
                <a:r>
                  <a:rPr lang="it-IT" sz="2800" b="1" cap="small" dirty="0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Introduction</a:t>
                </a: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Basic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concepts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and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goals</a:t>
                </a:r>
                <a:endParaRPr lang="it-IT" b="1" i="1" dirty="0">
                  <a:latin typeface="Al Nile" pitchFamily="2" charset="-78"/>
                  <a:cs typeface="Al Nile" pitchFamily="2" charset="-78"/>
                </a:endParaRP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Stability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&amp;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Feasibility</a:t>
                </a:r>
                <a:endParaRPr lang="it-IT" b="1" i="1" dirty="0">
                  <a:latin typeface="Al Nile" pitchFamily="2" charset="-78"/>
                  <a:cs typeface="Al Nile" pitchFamily="2" charset="-78"/>
                </a:endParaRP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Food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web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example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endParaRPr lang="it-IT" b="1" i="1" dirty="0">
                  <a:latin typeface="Al Nile" pitchFamily="2" charset="-78"/>
                  <a:cs typeface="Al Nile" pitchFamily="2" charset="-78"/>
                </a:endParaRPr>
              </a:p>
              <a:p>
                <a:pPr marL="457200" indent="-457200">
                  <a:buSzPct val="120000"/>
                  <a:buFont typeface="+mj-lt"/>
                  <a:buAutoNum type="arabicParenR"/>
                </a:pPr>
                <a:r>
                  <a:rPr lang="it-IT" sz="2800" b="1" dirty="0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D</a:t>
                </a:r>
                <a:r>
                  <a:rPr lang="it-IT" sz="2800" b="1" cap="small" dirty="0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istribution </a:t>
                </a: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First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intuition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Some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simulations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Adding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correlation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endParaRPr lang="it-IT" sz="1200" b="1" dirty="0">
                  <a:latin typeface="Abadi MT Condensed Extra Bold" panose="020B0306030101010103" pitchFamily="34" charset="77"/>
                  <a:cs typeface="Angsana New" panose="02020603050405020304" pitchFamily="18" charset="-34"/>
                </a:endParaRPr>
              </a:p>
              <a:p>
                <a:pPr marL="457200" indent="-457200">
                  <a:buSzPct val="120000"/>
                  <a:buFont typeface="+mj-lt"/>
                  <a:buAutoNum type="arabicParenR"/>
                </a:pPr>
                <a:r>
                  <a:rPr lang="it-IT" sz="2800" b="1" cap="small" dirty="0" err="1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Structure</a:t>
                </a:r>
                <a:r>
                  <a:rPr lang="it-IT" sz="2800" b="1" cap="small" dirty="0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 </a:t>
                </a:r>
                <a:r>
                  <a:rPr lang="it-IT" sz="2800" b="1" cap="small" dirty="0" err="1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addition</a:t>
                </a:r>
                <a:endParaRPr lang="it-IT" sz="2800" b="1" cap="small" dirty="0">
                  <a:latin typeface="Abadi MT Condensed Extra Bold" panose="020B0306030101010103" pitchFamily="34" charset="77"/>
                  <a:cs typeface="Angsana New" panose="02020603050405020304" pitchFamily="18" charset="-34"/>
                </a:endParaRP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Some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types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of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structure</a:t>
                </a:r>
                <a:endParaRPr lang="it-IT" b="1" i="1" dirty="0">
                  <a:latin typeface="Al Nile" pitchFamily="2" charset="-78"/>
                  <a:cs typeface="Al Nile" pitchFamily="2" charset="-78"/>
                </a:endParaRP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r>
                  <a:rPr lang="it-IT" b="1" dirty="0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Simulations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with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structure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endParaRPr lang="it-IT" b="1" i="1" dirty="0">
                  <a:latin typeface="Al Nile" pitchFamily="2" charset="-78"/>
                  <a:cs typeface="Al Nile" pitchFamily="2" charset="-78"/>
                </a:endParaRPr>
              </a:p>
              <a:p>
                <a:pPr marL="514350" indent="-514350">
                  <a:buSzPct val="120000"/>
                  <a:buFont typeface="+mj-lt"/>
                  <a:buAutoNum type="arabicParenR"/>
                </a:pPr>
                <a:r>
                  <a:rPr lang="it-IT" sz="2800" b="1" cap="small" dirty="0" err="1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Role</a:t>
                </a:r>
                <a:r>
                  <a:rPr lang="it-IT" sz="2800" b="1" cap="small" dirty="0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 of </a:t>
                </a:r>
                <a:r>
                  <a:rPr lang="it-IT" sz="2800" b="1" cap="small" dirty="0" err="1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Mean</a:t>
                </a:r>
                <a14:m>
                  <m:oMath xmlns:m="http://schemas.openxmlformats.org/officeDocument/2006/math">
                    <m:r>
                      <a:rPr lang="it-IT" sz="2800" b="1" i="0" cap="small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ngsana New" panose="02020603050405020304" pitchFamily="18" charset="-34"/>
                      </a:rPr>
                      <m:t> (</m:t>
                    </m:r>
                    <m:r>
                      <a:rPr lang="it-IT" sz="2800" b="1" i="1" cap="small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ngsana New" panose="02020603050405020304" pitchFamily="18" charset="-34"/>
                      </a:rPr>
                      <m:t>≠</m:t>
                    </m:r>
                    <m:r>
                      <a:rPr lang="it-IT" sz="2800" b="1" i="1" cap="small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ngsana New" panose="02020603050405020304" pitchFamily="18" charset="-34"/>
                      </a:rPr>
                      <m:t>𝟎</m:t>
                    </m:r>
                    <m:r>
                      <a:rPr lang="it-IT" sz="2800" b="1" i="1" cap="small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ngsana New" panose="02020603050405020304" pitchFamily="18" charset="-34"/>
                      </a:rPr>
                      <m:t> )</m:t>
                    </m:r>
                  </m:oMath>
                </a14:m>
                <a:endParaRPr lang="it-IT" sz="2800" b="1" cap="small" dirty="0">
                  <a:latin typeface="Abadi MT Condensed Light" panose="020B0306030101010103" pitchFamily="34" charset="77"/>
                  <a:cs typeface="Al Nile" pitchFamily="2" charset="-78"/>
                </a:endParaRP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Multivariate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normal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distribution</a:t>
                </a:r>
                <a:endParaRPr lang="it-IT" b="1" i="1" dirty="0">
                  <a:latin typeface="Al Nile" pitchFamily="2" charset="-78"/>
                  <a:cs typeface="Al Nile" pitchFamily="2" charset="-78"/>
                </a:endParaRP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Adding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structure</a:t>
                </a:r>
                <a:endParaRPr lang="it-IT" b="1" i="1" dirty="0">
                  <a:latin typeface="Al Nile" pitchFamily="2" charset="-78"/>
                  <a:cs typeface="Al Nile" pitchFamily="2" charset="-78"/>
                </a:endParaRP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endParaRPr lang="it-IT" sz="2100" b="1" i="1" dirty="0">
                  <a:latin typeface="Al Nile" pitchFamily="2" charset="-78"/>
                  <a:cs typeface="Al Nile" pitchFamily="2" charset="-78"/>
                </a:endParaRPr>
              </a:p>
              <a:p>
                <a:pPr marL="514350" indent="-514350">
                  <a:buSzPct val="120000"/>
                  <a:buFont typeface="+mj-lt"/>
                  <a:buAutoNum type="arabicParenR"/>
                </a:pPr>
                <a:r>
                  <a:rPr lang="it-IT" sz="2800" b="1" cap="small" dirty="0" err="1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Conclusions</a:t>
                </a:r>
                <a:r>
                  <a:rPr lang="it-IT" sz="2800" b="1" dirty="0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 </a:t>
                </a: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r>
                  <a:rPr lang="it-IT" sz="2000" b="1" dirty="0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Discussion</a:t>
                </a:r>
                <a:endParaRPr lang="it-IT" b="1" i="1" dirty="0">
                  <a:latin typeface="Al Nile" pitchFamily="2" charset="-78"/>
                  <a:cs typeface="Al Nile" pitchFamily="2" charset="-78"/>
                </a:endParaRP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Related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application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&amp; future work </a:t>
                </a: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Summary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endParaRPr lang="it-IT" sz="2000" b="1" dirty="0">
                  <a:latin typeface="Abadi MT Condensed Extra Bold" panose="020B0306030101010103" pitchFamily="34" charset="77"/>
                  <a:cs typeface="Angsana New" panose="02020603050405020304" pitchFamily="18" charset="-34"/>
                </a:endParaRPr>
              </a:p>
              <a:p>
                <a:pPr>
                  <a:buSzPct val="120000"/>
                  <a:buFont typeface="Wingdings" pitchFamily="2" charset="2"/>
                  <a:buChar char="v"/>
                </a:pPr>
                <a:r>
                  <a:rPr lang="it-IT" sz="2400" b="1" dirty="0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 </a:t>
                </a:r>
                <a:r>
                  <a:rPr lang="it-IT" sz="2400" b="1" i="1" cap="small" dirty="0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Backup </a:t>
                </a:r>
                <a:r>
                  <a:rPr lang="it-IT" sz="2400" b="1" i="1" cap="small" dirty="0" err="1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slides</a:t>
                </a:r>
                <a:endParaRPr lang="it-IT" sz="2400" b="1" i="1" dirty="0">
                  <a:latin typeface="Abadi MT Condensed Extra Bold" panose="020B0306030101010103" pitchFamily="34" charset="77"/>
                  <a:cs typeface="Angsana New" panose="02020603050405020304" pitchFamily="18" charset="-34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3294" y="1185913"/>
                <a:ext cx="8337411" cy="4962264"/>
              </a:xfrm>
              <a:blipFill>
                <a:blip r:embed="rId2"/>
                <a:stretch>
                  <a:fillRect l="-1824" t="-30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8" name="Segnaposto numero diapositiva 4">
            <a:extLst>
              <a:ext uri="{FF2B5EF4-FFF2-40B4-BE49-F238E27FC236}">
                <a16:creationId xmlns:a16="http://schemas.microsoft.com/office/drawing/2014/main" id="{34E7AABC-67C3-A74C-9C3D-ABFAFD3E8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2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660943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ccia giù 22">
            <a:extLst>
              <a:ext uri="{FF2B5EF4-FFF2-40B4-BE49-F238E27FC236}">
                <a16:creationId xmlns:a16="http://schemas.microsoft.com/office/drawing/2014/main" id="{1A9810B9-AE2D-6649-809E-CA4CFF40A512}"/>
              </a:ext>
            </a:extLst>
          </p:cNvPr>
          <p:cNvSpPr/>
          <p:nvPr/>
        </p:nvSpPr>
        <p:spPr>
          <a:xfrm rot="21306336">
            <a:off x="8214610" y="2493315"/>
            <a:ext cx="443769" cy="3256904"/>
          </a:xfrm>
          <a:prstGeom prst="downArrow">
            <a:avLst>
              <a:gd name="adj1" fmla="val 34615"/>
              <a:gd name="adj2" fmla="val 6661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Freccia giù 20">
            <a:extLst>
              <a:ext uri="{FF2B5EF4-FFF2-40B4-BE49-F238E27FC236}">
                <a16:creationId xmlns:a16="http://schemas.microsoft.com/office/drawing/2014/main" id="{266C69A2-CDAF-3940-B3F6-CE50469779B8}"/>
              </a:ext>
            </a:extLst>
          </p:cNvPr>
          <p:cNvSpPr/>
          <p:nvPr/>
        </p:nvSpPr>
        <p:spPr>
          <a:xfrm rot="16200000">
            <a:off x="4742025" y="1415869"/>
            <a:ext cx="289688" cy="629738"/>
          </a:xfrm>
          <a:prstGeom prst="downArrow">
            <a:avLst>
              <a:gd name="adj1" fmla="val 34615"/>
              <a:gd name="adj2" fmla="val 6661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due angoli in diagonale ritagliati 16">
            <a:extLst>
              <a:ext uri="{FF2B5EF4-FFF2-40B4-BE49-F238E27FC236}">
                <a16:creationId xmlns:a16="http://schemas.microsoft.com/office/drawing/2014/main" id="{197738A3-930C-BC47-B9A5-92DE7E33CDBA}"/>
              </a:ext>
            </a:extLst>
          </p:cNvPr>
          <p:cNvSpPr/>
          <p:nvPr/>
        </p:nvSpPr>
        <p:spPr>
          <a:xfrm>
            <a:off x="449527" y="1351555"/>
            <a:ext cx="4122473" cy="737128"/>
          </a:xfrm>
          <a:prstGeom prst="snip2Diag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Distribution – first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intuition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 dirty="0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52D4D8F5-5E08-EA4D-9884-EED24ACF9F8F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/>
              <p:nvPr/>
            </p:nvSpPr>
            <p:spPr>
              <a:xfrm>
                <a:off x="279050" y="2480322"/>
                <a:ext cx="6824396" cy="130907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For a </a:t>
                </a:r>
                <a:r>
                  <a:rPr lang="it-IT" sz="1600" i="1" u="sng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feasible</a:t>
                </a:r>
                <a:r>
                  <a:rPr lang="it-IT" sz="1600" i="1" u="sng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i="1" u="sng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equilibrium</a:t>
                </a:r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:   </a:t>
                </a:r>
                <a14:m>
                  <m:oMath xmlns:m="http://schemas.openxmlformats.org/officeDocument/2006/math">
                    <m:r>
                      <a:rPr lang="it-IT" sz="16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⟹</m:t>
                    </m:r>
                    <m:sSup>
                      <m:sSupPr>
                        <m:ctrlPr>
                          <a:rPr lang="it-IT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1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it-IT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sz="1600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600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it-IT" sz="1600" b="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1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endParaRPr lang="it-IT" sz="1600" b="1" dirty="0">
                  <a:solidFill>
                    <a:schemeClr val="bg2">
                      <a:lumMod val="75000"/>
                    </a:schemeClr>
                  </a:solidFill>
                  <a:latin typeface="Constantia" panose="02030602050306030303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sz="1600" b="0" dirty="0">
                    <a:solidFill>
                      <a:schemeClr val="bg2">
                        <a:lumMod val="75000"/>
                      </a:schemeClr>
                    </a:solidFill>
                  </a:rPr>
                  <a:t>Due to simmetry,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it-IT" sz="160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it-IT" sz="1600" i="1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possible</a:t>
                </a:r>
                <a:r>
                  <a:rPr lang="it-IT" sz="1600" i="1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sign</a:t>
                </a:r>
                <a:r>
                  <a:rPr lang="it-IT" sz="1600" i="1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patterns</a:t>
                </a:r>
                <a:r>
                  <a:rPr lang="it-IT" sz="1600" i="1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1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that</a:t>
                </a:r>
                <a:r>
                  <a:rPr lang="it-IT" sz="1600" i="1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are </a:t>
                </a:r>
                <a:r>
                  <a:rPr lang="it-IT" sz="1600" i="1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equally</a:t>
                </a:r>
                <a:r>
                  <a:rPr lang="it-IT" sz="1600" i="1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probable</a:t>
                </a:r>
                <a:r>
                  <a:rPr lang="it-IT" sz="1600" i="1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it-IT" sz="1600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Hence</a:t>
                </a:r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it</a:t>
                </a:r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holds</a:t>
                </a:r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→ </m:t>
                    </m:r>
                    <m:r>
                      <a:rPr lang="it-IT" sz="16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it-IT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e>
                        <m:r>
                          <a:rPr lang="it-IT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it-IT" sz="16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sz="1600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it-IT" sz="1600" i="1" dirty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600" i="1" dirty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it-IT" sz="1600" i="1" dirty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endParaRPr lang="it-IT" sz="1600" dirty="0">
                  <a:solidFill>
                    <a:schemeClr val="bg2">
                      <a:lumMod val="75000"/>
                    </a:schemeClr>
                  </a:solidFill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50" y="2480322"/>
                <a:ext cx="6824396" cy="1309076"/>
              </a:xfrm>
              <a:prstGeom prst="rect">
                <a:avLst/>
              </a:prstGeom>
              <a:blipFill>
                <a:blip r:embed="rId3"/>
                <a:stretch>
                  <a:fillRect l="-3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CD2790-9A3E-0841-9C62-E1B911CBF5E9}"/>
                  </a:ext>
                </a:extLst>
              </p:cNvPr>
              <p:cNvSpPr txBox="1"/>
              <p:nvPr/>
            </p:nvSpPr>
            <p:spPr>
              <a:xfrm>
                <a:off x="423428" y="1453140"/>
                <a:ext cx="4148572" cy="554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⟹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it-IT" sz="16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CD2790-9A3E-0841-9C62-E1B911CBF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28" y="1453140"/>
                <a:ext cx="4148572" cy="554960"/>
              </a:xfrm>
              <a:prstGeom prst="rect">
                <a:avLst/>
              </a:prstGeom>
              <a:blipFill>
                <a:blip r:embed="rId4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E1C1D83-B756-304A-968A-A19F023044C7}"/>
              </a:ext>
            </a:extLst>
          </p:cNvPr>
          <p:cNvSpPr txBox="1"/>
          <p:nvPr/>
        </p:nvSpPr>
        <p:spPr>
          <a:xfrm>
            <a:off x="449527" y="1009978"/>
            <a:ext cx="2270173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1600" b="1" i="1" dirty="0" err="1">
                <a:latin typeface="Constantia" panose="02030602050306030303" pitchFamily="18" charset="0"/>
              </a:rPr>
              <a:t>Binomial</a:t>
            </a:r>
            <a:r>
              <a:rPr lang="it-IT" sz="1600" b="1" i="1" dirty="0">
                <a:latin typeface="Constantia" panose="02030602050306030303" pitchFamily="18" charset="0"/>
              </a:rPr>
              <a:t> </a:t>
            </a:r>
            <a:r>
              <a:rPr lang="it-IT" sz="1600" b="1" i="1" dirty="0" err="1">
                <a:latin typeface="Constantia" panose="02030602050306030303" pitchFamily="18" charset="0"/>
              </a:rPr>
              <a:t>distribution</a:t>
            </a:r>
            <a:endParaRPr lang="it-IT" sz="1600" b="1" i="1" dirty="0">
              <a:latin typeface="Constantia" panose="02030602050306030303" pitchFamily="18" charset="0"/>
            </a:endParaRPr>
          </a:p>
        </p:txBody>
      </p:sp>
      <p:sp>
        <p:nvSpPr>
          <p:cNvPr id="19" name="Cornice 18">
            <a:extLst>
              <a:ext uri="{FF2B5EF4-FFF2-40B4-BE49-F238E27FC236}">
                <a16:creationId xmlns:a16="http://schemas.microsoft.com/office/drawing/2014/main" id="{B7103715-D9B2-B840-88FF-560528690B59}"/>
              </a:ext>
            </a:extLst>
          </p:cNvPr>
          <p:cNvSpPr/>
          <p:nvPr/>
        </p:nvSpPr>
        <p:spPr>
          <a:xfrm>
            <a:off x="5201738" y="1238228"/>
            <a:ext cx="2529447" cy="869445"/>
          </a:xfrm>
          <a:prstGeom prst="frame">
            <a:avLst>
              <a:gd name="adj1" fmla="val 6965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…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but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is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i="1" dirty="0" err="1">
                <a:solidFill>
                  <a:schemeClr val="tx1"/>
                </a:solidFill>
                <a:latin typeface="Constantia" panose="02030602050306030303" pitchFamily="18" charset="0"/>
              </a:rPr>
              <a:t>Binomial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also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when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species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interact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??</a:t>
            </a:r>
          </a:p>
        </p:txBody>
      </p:sp>
      <p:sp>
        <p:nvSpPr>
          <p:cNvPr id="3" name="Dodecagono 2">
            <a:extLst>
              <a:ext uri="{FF2B5EF4-FFF2-40B4-BE49-F238E27FC236}">
                <a16:creationId xmlns:a16="http://schemas.microsoft.com/office/drawing/2014/main" id="{B83731F5-2CDA-7146-A73F-C0F91494B485}"/>
              </a:ext>
            </a:extLst>
          </p:cNvPr>
          <p:cNvSpPr/>
          <p:nvPr/>
        </p:nvSpPr>
        <p:spPr>
          <a:xfrm>
            <a:off x="7532086" y="1447141"/>
            <a:ext cx="1162387" cy="1162387"/>
          </a:xfrm>
          <a:prstGeom prst="dodecag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5F8A31B0-424B-A142-A3A7-850AC6B02801}"/>
                  </a:ext>
                </a:extLst>
              </p:cNvPr>
              <p:cNvSpPr txBox="1"/>
              <p:nvPr/>
            </p:nvSpPr>
            <p:spPr>
              <a:xfrm>
                <a:off x="2428241" y="3899387"/>
                <a:ext cx="5529302" cy="123758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Defining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sz="16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6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sSub>
                          <m:sSubPr>
                            <m:ctrlPr>
                              <a:rPr lang="it-IT" sz="16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sup>
                    </m:sSup>
                    <m:r>
                      <a:rPr lang="it-IT" sz="1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⟹</m:t>
                    </m:r>
                    <m:r>
                      <a:rPr lang="it-IT" sz="1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it-IT" sz="16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it-IT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it-IT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it-IT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sz="1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   </m:t>
                    </m:r>
                  </m:oMath>
                </a14:m>
                <a:endParaRPr lang="it-IT" sz="1600" b="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it-IT" sz="1600" b="0" dirty="0" err="1">
                    <a:solidFill>
                      <a:schemeClr val="bg2">
                        <a:lumMod val="75000"/>
                      </a:schemeClr>
                    </a:solidFill>
                  </a:rPr>
                  <a:t>Since</a:t>
                </a:r>
                <a:r>
                  <a:rPr lang="it-IT" sz="1600" b="0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lang="it-IT" sz="1600" b="0" dirty="0" err="1">
                    <a:solidFill>
                      <a:schemeClr val="bg2">
                        <a:lumMod val="75000"/>
                      </a:schemeClr>
                    </a:solidFill>
                  </a:rPr>
                  <a:t>there</a:t>
                </a:r>
                <a:r>
                  <a:rPr lang="it-IT" sz="1600" b="0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lang="it-IT" sz="1600" b="0" dirty="0" err="1">
                    <a:solidFill>
                      <a:schemeClr val="bg2">
                        <a:lumMod val="75000"/>
                      </a:schemeClr>
                    </a:solidFill>
                  </a:rPr>
                  <a:t>is</a:t>
                </a:r>
                <a:r>
                  <a:rPr lang="it-IT" sz="1600" b="0" dirty="0">
                    <a:solidFill>
                      <a:schemeClr val="bg2">
                        <a:lumMod val="75000"/>
                      </a:schemeClr>
                    </a:solidFill>
                  </a:rPr>
                  <a:t> the </a:t>
                </a:r>
                <a:r>
                  <a:rPr lang="it-IT" sz="1600" b="0" dirty="0" err="1">
                    <a:solidFill>
                      <a:schemeClr val="bg2">
                        <a:lumMod val="75000"/>
                      </a:schemeClr>
                    </a:solidFill>
                  </a:rPr>
                  <a:t>simmetry</a:t>
                </a:r>
                <a:r>
                  <a:rPr lang="it-IT" sz="1600" b="0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lang="it-IT" sz="1600" b="0" dirty="0" err="1">
                    <a:solidFill>
                      <a:schemeClr val="bg2">
                        <a:lumMod val="75000"/>
                      </a:schemeClr>
                    </a:solidFill>
                  </a:rPr>
                  <a:t>hypothesis</a:t>
                </a:r>
                <a:r>
                  <a:rPr lang="it-IT" sz="1600" b="0" dirty="0">
                    <a:solidFill>
                      <a:schemeClr val="bg2">
                        <a:lumMod val="75000"/>
                      </a:schemeClr>
                    </a:solidFill>
                  </a:rPr>
                  <a:t>:</a:t>
                </a:r>
              </a:p>
              <a:p>
                <a:endParaRPr lang="it-IT" sz="800" b="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it-IT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it-IT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it-IT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it-IT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it-IT" sz="1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	</a:t>
                </a:r>
                <a:r>
                  <a:rPr lang="it-IT" sz="1600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same</a:t>
                </a:r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distribution</a:t>
                </a:r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it-IT" sz="1600" b="0" dirty="0">
                  <a:solidFill>
                    <a:schemeClr val="bg2">
                      <a:lumMod val="75000"/>
                    </a:schemeClr>
                  </a:solidFill>
                  <a:latin typeface="Constantia" panose="02030602050306030303" pitchFamily="18" charset="0"/>
                </a:endParaRPr>
              </a:p>
              <a:p>
                <a:pPr algn="ctr"/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it-IT" sz="1600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	</a:t>
                </a:r>
                <a:r>
                  <a:rPr lang="it-IT" sz="1600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same</a:t>
                </a:r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distribution</a:t>
                </a:r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it-IT" sz="1600" dirty="0">
                  <a:solidFill>
                    <a:schemeClr val="bg2">
                      <a:lumMod val="75000"/>
                    </a:schemeClr>
                  </a:solidFill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5F8A31B0-424B-A142-A3A7-850AC6B02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241" y="3899387"/>
                <a:ext cx="5529302" cy="1237583"/>
              </a:xfrm>
              <a:prstGeom prst="rect">
                <a:avLst/>
              </a:prstGeom>
              <a:blipFill>
                <a:blip r:embed="rId5"/>
                <a:stretch>
                  <a:fillRect l="-457" b="-404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ttore 7 17">
            <a:extLst>
              <a:ext uri="{FF2B5EF4-FFF2-40B4-BE49-F238E27FC236}">
                <a16:creationId xmlns:a16="http://schemas.microsoft.com/office/drawing/2014/main" id="{A8622311-586D-2D4A-8366-411A8E4DB771}"/>
              </a:ext>
            </a:extLst>
          </p:cNvPr>
          <p:cNvCxnSpPr>
            <a:cxnSpLocks/>
            <a:stCxn id="3" idx="5"/>
            <a:endCxn id="12" idx="3"/>
          </p:cNvCxnSpPr>
          <p:nvPr/>
        </p:nvCxnSpPr>
        <p:spPr>
          <a:xfrm rot="5400000">
            <a:off x="7267828" y="2445147"/>
            <a:ext cx="525332" cy="854095"/>
          </a:xfrm>
          <a:prstGeom prst="curvedConnector2">
            <a:avLst/>
          </a:prstGeom>
          <a:ln w="38100">
            <a:solidFill>
              <a:schemeClr val="accent6">
                <a:lumMod val="75000"/>
                <a:alpha val="4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B4CF85FD-E43B-2B47-A295-9831B774E655}"/>
                  </a:ext>
                </a:extLst>
              </p:cNvPr>
              <p:cNvSpPr txBox="1"/>
              <p:nvPr/>
            </p:nvSpPr>
            <p:spPr>
              <a:xfrm>
                <a:off x="449527" y="5532987"/>
                <a:ext cx="4495081" cy="830997"/>
              </a:xfrm>
              <a:prstGeom prst="rect">
                <a:avLst/>
              </a:prstGeom>
              <a:solidFill>
                <a:srgbClr val="FF7E79">
                  <a:alpha val="37000"/>
                </a:srgb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</a:rPr>
                  <a:t> just </a:t>
                </a:r>
                <a:r>
                  <a:rPr lang="it-IT" sz="1600" dirty="0" err="1">
                    <a:solidFill>
                      <a:schemeClr val="bg2">
                        <a:lumMod val="75000"/>
                      </a:schemeClr>
                    </a:solidFill>
                  </a:rPr>
                  <a:t>flips</a:t>
                </a:r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</a:rPr>
                  <a:t> the </a:t>
                </a:r>
                <a:r>
                  <a:rPr lang="it-IT" sz="1600" dirty="0" err="1">
                    <a:solidFill>
                      <a:schemeClr val="bg2">
                        <a:lumMod val="75000"/>
                      </a:schemeClr>
                    </a:solidFill>
                  </a:rPr>
                  <a:t>sign</a:t>
                </a:r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</a:rPr>
                  <a:t> of the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</a:rPr>
                  <a:t>-</a:t>
                </a:r>
                <a:r>
                  <a:rPr lang="it-IT" sz="1600" dirty="0" err="1">
                    <a:solidFill>
                      <a:schemeClr val="bg2">
                        <a:lumMod val="75000"/>
                      </a:schemeClr>
                    </a:solidFill>
                  </a:rPr>
                  <a:t>th</a:t>
                </a:r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</a:rPr>
                  <a:t> component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⟹</m:t>
                    </m:r>
                    <m:r>
                      <a:rPr lang="it-IT" sz="1600" b="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it-IT" sz="1600" b="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𝑎𝑝𝑝𝑙𝑦𝑖𝑛𝑔</m:t>
                    </m:r>
                    <m:r>
                      <a:rPr lang="it-IT" sz="1600" b="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𝑟𝑒𝑝𝑒𝑎𝑡</m:t>
                    </m:r>
                  </m:oMath>
                </a14:m>
                <a:r>
                  <a:rPr lang="it-IT" sz="1600" i="1" dirty="0">
                    <a:solidFill>
                      <a:schemeClr val="bg2">
                        <a:lumMod val="75000"/>
                      </a:schemeClr>
                    </a:solidFill>
                  </a:rPr>
                  <a:t>edly we can </a:t>
                </a:r>
                <a:r>
                  <a:rPr lang="it-IT" sz="1600" i="1" dirty="0" err="1">
                    <a:solidFill>
                      <a:schemeClr val="bg2">
                        <a:lumMod val="75000"/>
                      </a:schemeClr>
                    </a:solidFill>
                  </a:rPr>
                  <a:t>connect</a:t>
                </a:r>
                <a:r>
                  <a:rPr lang="it-IT" sz="1600" i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lang="it-IT" sz="1600" i="1" dirty="0" err="1">
                    <a:solidFill>
                      <a:schemeClr val="bg2">
                        <a:lumMod val="75000"/>
                      </a:schemeClr>
                    </a:solidFill>
                  </a:rPr>
                  <a:t>any</a:t>
                </a:r>
                <a:r>
                  <a:rPr lang="it-IT" sz="1600" i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lang="it-IT" sz="1600" i="1" dirty="0" err="1">
                    <a:solidFill>
                      <a:schemeClr val="bg2">
                        <a:lumMod val="75000"/>
                      </a:schemeClr>
                    </a:solidFill>
                  </a:rPr>
                  <a:t>two</a:t>
                </a:r>
                <a:endParaRPr lang="it-IT" sz="1600" i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algn="ctr"/>
                <a:r>
                  <a:rPr lang="it-IT" sz="1600" i="1" dirty="0" err="1">
                    <a:solidFill>
                      <a:schemeClr val="bg2">
                        <a:lumMod val="75000"/>
                      </a:schemeClr>
                    </a:solidFill>
                  </a:rPr>
                  <a:t>sign</a:t>
                </a:r>
                <a:r>
                  <a:rPr lang="it-IT" sz="1600" i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lang="it-IT" sz="1600" i="1" dirty="0" err="1">
                    <a:solidFill>
                      <a:schemeClr val="bg2">
                        <a:lumMod val="75000"/>
                      </a:schemeClr>
                    </a:solidFill>
                  </a:rPr>
                  <a:t>patterns</a:t>
                </a:r>
                <a:r>
                  <a:rPr lang="it-IT" sz="1600" i="1" dirty="0">
                    <a:solidFill>
                      <a:schemeClr val="bg2">
                        <a:lumMod val="75000"/>
                      </a:schemeClr>
                    </a:solidFill>
                  </a:rPr>
                  <a:t> of </a:t>
                </a:r>
                <a:r>
                  <a:rPr lang="it-IT" sz="1600" i="1" dirty="0" err="1">
                    <a:solidFill>
                      <a:schemeClr val="bg2">
                        <a:lumMod val="75000"/>
                      </a:schemeClr>
                    </a:solidFill>
                  </a:rPr>
                  <a:t>solutions</a:t>
                </a:r>
                <a:endParaRPr lang="it-IT" sz="1600" i="1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B4CF85FD-E43B-2B47-A295-9831B774E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27" y="5532987"/>
                <a:ext cx="4495081" cy="830997"/>
              </a:xfrm>
              <a:prstGeom prst="rect">
                <a:avLst/>
              </a:prstGeom>
              <a:blipFill>
                <a:blip r:embed="rId6"/>
                <a:stretch>
                  <a:fillRect t="-1493" b="-447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nettore 7 26">
            <a:extLst>
              <a:ext uri="{FF2B5EF4-FFF2-40B4-BE49-F238E27FC236}">
                <a16:creationId xmlns:a16="http://schemas.microsoft.com/office/drawing/2014/main" id="{8071F8A5-8F03-DB4F-B430-1DDDAF2EC648}"/>
              </a:ext>
            </a:extLst>
          </p:cNvPr>
          <p:cNvCxnSpPr>
            <a:cxnSpLocks/>
          </p:cNvCxnSpPr>
          <p:nvPr/>
        </p:nvCxnSpPr>
        <p:spPr>
          <a:xfrm>
            <a:off x="1584613" y="3838476"/>
            <a:ext cx="843627" cy="588330"/>
          </a:xfrm>
          <a:prstGeom prst="bentConnector3">
            <a:avLst>
              <a:gd name="adj1" fmla="val 2081"/>
            </a:avLst>
          </a:prstGeom>
          <a:ln w="38100">
            <a:solidFill>
              <a:schemeClr val="accent2">
                <a:alpha val="5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F45516E9-745B-D447-B2FE-DFFD71B3A986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84616" y="4831881"/>
            <a:ext cx="843625" cy="674563"/>
          </a:xfrm>
          <a:prstGeom prst="bentConnector3">
            <a:avLst>
              <a:gd name="adj1" fmla="val 99060"/>
            </a:avLst>
          </a:prstGeom>
          <a:ln w="38100">
            <a:solidFill>
              <a:schemeClr val="accent1">
                <a:lumMod val="75000"/>
                <a:alpha val="43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reccia giù 43">
            <a:extLst>
              <a:ext uri="{FF2B5EF4-FFF2-40B4-BE49-F238E27FC236}">
                <a16:creationId xmlns:a16="http://schemas.microsoft.com/office/drawing/2014/main" id="{C3DB3ECA-48E3-B846-9364-4A2FBB46D1F3}"/>
              </a:ext>
            </a:extLst>
          </p:cNvPr>
          <p:cNvSpPr/>
          <p:nvPr/>
        </p:nvSpPr>
        <p:spPr>
          <a:xfrm rot="16200000">
            <a:off x="5128414" y="5619836"/>
            <a:ext cx="289688" cy="657298"/>
          </a:xfrm>
          <a:prstGeom prst="downArrow">
            <a:avLst>
              <a:gd name="adj1" fmla="val 34615"/>
              <a:gd name="adj2" fmla="val 66613"/>
            </a:avLst>
          </a:prstGeom>
          <a:solidFill>
            <a:srgbClr val="C0000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D643570B-D3A9-1D43-BA0A-7A004A5B7610}"/>
                  </a:ext>
                </a:extLst>
              </p:cNvPr>
              <p:cNvSpPr txBox="1"/>
              <p:nvPr/>
            </p:nvSpPr>
            <p:spPr>
              <a:xfrm>
                <a:off x="5700845" y="5757271"/>
                <a:ext cx="3257751" cy="3693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it-IT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1" i="1">
                        <a:latin typeface="Cambria Math" panose="02040503050406030204" pitchFamily="18" charset="0"/>
                      </a:rPr>
                      <m:t>𝒌</m:t>
                    </m:r>
                    <m:r>
                      <a:rPr lang="it-IT" b="1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it-IT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b="1" i="1" dirty="0">
                    <a:latin typeface="Constantia" panose="02030602050306030303" pitchFamily="18" charset="0"/>
                  </a:rPr>
                  <a:t> </a:t>
                </a:r>
                <a:r>
                  <a:rPr lang="it-IT" b="1" i="1" dirty="0" err="1">
                    <a:latin typeface="Constantia" panose="02030602050306030303" pitchFamily="18" charset="0"/>
                  </a:rPr>
                  <a:t>is</a:t>
                </a:r>
                <a:r>
                  <a:rPr lang="it-IT" b="1" i="1" dirty="0">
                    <a:latin typeface="Constantia" panose="02030602050306030303" pitchFamily="18" charset="0"/>
                  </a:rPr>
                  <a:t> the </a:t>
                </a:r>
                <a:r>
                  <a:rPr lang="it-IT" b="1" i="1" dirty="0" err="1">
                    <a:latin typeface="Constantia" panose="02030602050306030303" pitchFamily="18" charset="0"/>
                  </a:rPr>
                  <a:t>same</a:t>
                </a:r>
                <a:r>
                  <a:rPr lang="it-IT" b="1" i="1" dirty="0">
                    <a:latin typeface="Constantia" panose="02030602050306030303" pitchFamily="18" charset="0"/>
                  </a:rPr>
                  <a:t> </a:t>
                </a:r>
                <a:r>
                  <a:rPr lang="it-IT" b="1" i="1" dirty="0" err="1">
                    <a:latin typeface="Constantia" panose="02030602050306030303" pitchFamily="18" charset="0"/>
                  </a:rPr>
                  <a:t>as</a:t>
                </a:r>
                <a:r>
                  <a:rPr lang="it-IT" b="1" i="1" dirty="0">
                    <a:latin typeface="Constantia" panose="02030602050306030303" pitchFamily="18" charset="0"/>
                  </a:rPr>
                  <a:t> </a:t>
                </a:r>
                <a:r>
                  <a:rPr lang="it-IT" b="1" i="1" dirty="0" err="1">
                    <a:latin typeface="Constantia" panose="02030602050306030303" pitchFamily="18" charset="0"/>
                  </a:rPr>
                  <a:t>before</a:t>
                </a:r>
                <a:endParaRPr lang="it-IT" b="1" i="1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D643570B-D3A9-1D43-BA0A-7A004A5B7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845" y="5757271"/>
                <a:ext cx="3257751" cy="369332"/>
              </a:xfrm>
              <a:prstGeom prst="rect">
                <a:avLst/>
              </a:prstGeom>
              <a:blipFill>
                <a:blip r:embed="rId7"/>
                <a:stretch>
                  <a:fillRect b="-2187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Segnaposto numero diapositiva 4">
            <a:extLst>
              <a:ext uri="{FF2B5EF4-FFF2-40B4-BE49-F238E27FC236}">
                <a16:creationId xmlns:a16="http://schemas.microsoft.com/office/drawing/2014/main" id="{92BF65AE-4B48-894A-A1D6-1246AB809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20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3207515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Some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simulations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 dirty="0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52D4D8F5-5E08-EA4D-9884-EED24ACF9F8F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DISTRIBUTION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DF7782D-A472-AC4D-9664-EF09CC7C66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6670" y="1427646"/>
            <a:ext cx="8638829" cy="31089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9CF6080-2707-AF4D-B1D4-7F7689E0122F}"/>
                  </a:ext>
                </a:extLst>
              </p:cNvPr>
              <p:cNvSpPr txBox="1"/>
              <p:nvPr/>
            </p:nvSpPr>
            <p:spPr>
              <a:xfrm>
                <a:off x="868607" y="5007040"/>
                <a:ext cx="7406786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b="1" i="1" dirty="0"/>
                  <a:t>FIGURE 1: 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Simulations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of the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number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of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coexisting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sz="1600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0000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iterations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, 	for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systems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with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different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initial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value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of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. </a:t>
                </a:r>
              </a:p>
              <a:p>
                <a:r>
                  <a:rPr lang="it-IT" sz="1600" i="1" dirty="0">
                    <a:latin typeface="Constantia" panose="02030602050306030303" pitchFamily="18" charset="0"/>
                  </a:rPr>
                  <a:t>	The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dots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are the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expected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values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given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by the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Binomial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distribution</a:t>
                </a:r>
                <a:endParaRPr lang="it-IT" sz="1600" i="1" dirty="0">
                  <a:latin typeface="Constantia" panose="02030602050306030303" pitchFamily="18" charset="0"/>
                </a:endParaRPr>
              </a:p>
              <a:p>
                <a:endParaRPr lang="it-IT" sz="1600" i="1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9CF6080-2707-AF4D-B1D4-7F7689E01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07" y="5007040"/>
                <a:ext cx="7406786" cy="1077218"/>
              </a:xfrm>
              <a:prstGeom prst="rect">
                <a:avLst/>
              </a:prstGeom>
              <a:blipFill>
                <a:blip r:embed="rId4"/>
                <a:stretch>
                  <a:fillRect l="-514" t="-232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egnaposto numero diapositiva 4">
            <a:extLst>
              <a:ext uri="{FF2B5EF4-FFF2-40B4-BE49-F238E27FC236}">
                <a16:creationId xmlns:a16="http://schemas.microsoft.com/office/drawing/2014/main" id="{B9BDD8E5-300B-FC49-BA1D-0E6F14498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21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82881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Adding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correlation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 dirty="0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52D4D8F5-5E08-EA4D-9884-EED24ACF9F8F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9CF6080-2707-AF4D-B1D4-7F7689E0122F}"/>
                  </a:ext>
                </a:extLst>
              </p:cNvPr>
              <p:cNvSpPr txBox="1"/>
              <p:nvPr/>
            </p:nvSpPr>
            <p:spPr>
              <a:xfrm>
                <a:off x="730859" y="5030546"/>
                <a:ext cx="768228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b="1" i="1" dirty="0"/>
                  <a:t>FIGURE 2: 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Simulations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of the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number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of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coexisting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10000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iterations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, 	for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systems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starting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, for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different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value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of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correlation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 smtClean="0">
                        <a:latin typeface="Cambria Math" panose="02040503050406030204" pitchFamily="18" charset="0"/>
                      </a:rPr>
                      <m:t>𝝆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. </a:t>
                </a:r>
              </a:p>
              <a:p>
                <a:endParaRPr lang="it-IT" sz="1600" i="1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9CF6080-2707-AF4D-B1D4-7F7689E01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59" y="5030546"/>
                <a:ext cx="7682281" cy="830997"/>
              </a:xfrm>
              <a:prstGeom prst="rect">
                <a:avLst/>
              </a:prstGeom>
              <a:blipFill>
                <a:blip r:embed="rId4"/>
                <a:stretch>
                  <a:fillRect l="-331" t="-3030" r="-4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magine 11">
            <a:extLst>
              <a:ext uri="{FF2B5EF4-FFF2-40B4-BE49-F238E27FC236}">
                <a16:creationId xmlns:a16="http://schemas.microsoft.com/office/drawing/2014/main" id="{8C5FF1FD-6E64-EE4D-AB1C-1D7E3A34D2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46670" y="1542321"/>
            <a:ext cx="8638829" cy="2879609"/>
          </a:xfrm>
          <a:prstGeom prst="rect">
            <a:avLst/>
          </a:prstGeom>
        </p:spPr>
      </p:pic>
      <p:sp>
        <p:nvSpPr>
          <p:cNvPr id="13" name="Segnaposto numero diapositiva 4">
            <a:extLst>
              <a:ext uri="{FF2B5EF4-FFF2-40B4-BE49-F238E27FC236}">
                <a16:creationId xmlns:a16="http://schemas.microsoft.com/office/drawing/2014/main" id="{EF0AFDB0-7F5A-9043-914A-5F742CB5C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22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3995638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ccia giù 5">
            <a:extLst>
              <a:ext uri="{FF2B5EF4-FFF2-40B4-BE49-F238E27FC236}">
                <a16:creationId xmlns:a16="http://schemas.microsoft.com/office/drawing/2014/main" id="{AAD17896-1C55-4A42-AACE-40A9D824CFE0}"/>
              </a:ext>
            </a:extLst>
          </p:cNvPr>
          <p:cNvSpPr/>
          <p:nvPr/>
        </p:nvSpPr>
        <p:spPr>
          <a:xfrm>
            <a:off x="4239928" y="4057049"/>
            <a:ext cx="664143" cy="548640"/>
          </a:xfrm>
          <a:prstGeom prst="down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Structure</a:t>
            </a:r>
            <a:r>
              <a:rPr lang="it-IT" sz="3200" b="1" cap="small">
                <a:latin typeface="Franklin Gothic Demi" panose="020B0603020102020204" pitchFamily="34" charset="0"/>
                <a:cs typeface="Devanagari Sangam MN" panose="02000000000000000000" pitchFamily="2" charset="0"/>
              </a:rPr>
              <a:t> </a:t>
            </a:r>
            <a:r>
              <a:rPr lang="it-IT" sz="3200" b="1" cap="small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Addition</a:t>
            </a:r>
            <a:endParaRPr lang="it-IT" sz="3200" b="1" cap="small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tangolo con due angoli in diagonale ritagliati 10">
                <a:extLst>
                  <a:ext uri="{FF2B5EF4-FFF2-40B4-BE49-F238E27FC236}">
                    <a16:creationId xmlns:a16="http://schemas.microsoft.com/office/drawing/2014/main" id="{255ECD4A-CDA7-F145-A41F-AD5C4FF19749}"/>
                  </a:ext>
                </a:extLst>
              </p:cNvPr>
              <p:cNvSpPr/>
              <p:nvPr/>
            </p:nvSpPr>
            <p:spPr>
              <a:xfrm>
                <a:off x="368561" y="1186350"/>
                <a:ext cx="8358879" cy="2922062"/>
              </a:xfrm>
              <a:prstGeom prst="snip2Diag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: </a:t>
                </a: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adjacency</a:t>
                </a: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matrix</a:t>
                </a: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of an </a:t>
                </a: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undirected</a:t>
                </a: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graph</a:t>
                </a: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(</a:t>
                </a:r>
                <a:r>
                  <a:rPr lang="it-IT" i="1" u="sng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structure</a:t>
                </a: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 Hadamard (entry-</a:t>
                </a: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wise</a:t>
                </a: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) </a:t>
                </a: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product</a:t>
                </a:r>
                <a:endParaRPr lang="it-IT" dirty="0">
                  <a:solidFill>
                    <a:schemeClr val="tx1"/>
                  </a:solidFill>
                  <a:latin typeface="Constantia" panose="02030602050306030303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it-IT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it-IT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𝐷𝐴𝐷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diagonal</a:t>
                </a:r>
                <a:endParaRPr lang="it-IT" dirty="0">
                  <a:solidFill>
                    <a:schemeClr val="tx1"/>
                  </a:solidFill>
                  <a:latin typeface="Constantia" panose="02030602050306030303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Recalling</a:t>
                </a: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:       </a:t>
                </a:r>
                <a14:m>
                  <m:oMath xmlns:m="http://schemas.openxmlformats.org/officeDocument/2006/math">
                    <m:r>
                      <a:rPr lang="it-IT" i="1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𝐷𝑘</m:t>
                    </m:r>
                    <m:r>
                      <a:rPr lang="it-IT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sSub>
                          <m:sSubPr>
                            <m:ctrlPr>
                              <a:rPr lang="it-IT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it-IT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sup>
                    </m:sSup>
                    <m:r>
                      <a:rPr lang="it-IT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it-IT" i="1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has the </a:t>
                </a: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same</a:t>
                </a: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distribution</a:t>
                </a: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of A</a:t>
                </a:r>
              </a:p>
              <a:p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				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  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has</a:t>
                </a: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the </a:t>
                </a: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same</a:t>
                </a: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distribution</a:t>
                </a: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it-IT" dirty="0">
                  <a:solidFill>
                    <a:schemeClr val="tx1"/>
                  </a:solidFill>
                  <a:latin typeface="Constantia" panose="02030602050306030303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Distribution of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remains </a:t>
                </a: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invariant</a:t>
                </a: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sSub>
                      <m:sSubPr>
                        <m:ctrlP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it-IT" dirty="0">
                  <a:solidFill>
                    <a:schemeClr val="tx1"/>
                  </a:solidFill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1" name="Rettangolo con due angoli in diagonale ritagliati 10">
                <a:extLst>
                  <a:ext uri="{FF2B5EF4-FFF2-40B4-BE49-F238E27FC236}">
                    <a16:creationId xmlns:a16="http://schemas.microsoft.com/office/drawing/2014/main" id="{255ECD4A-CDA7-F145-A41F-AD5C4FF19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61" y="1186350"/>
                <a:ext cx="8358879" cy="2922062"/>
              </a:xfrm>
              <a:prstGeom prst="snip2Diag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e 11">
            <a:extLst>
              <a:ext uri="{FF2B5EF4-FFF2-40B4-BE49-F238E27FC236}">
                <a16:creationId xmlns:a16="http://schemas.microsoft.com/office/drawing/2014/main" id="{CFE2796E-B2E0-AC45-A8A9-BC5A3D330920}"/>
              </a:ext>
            </a:extLst>
          </p:cNvPr>
          <p:cNvSpPr/>
          <p:nvPr/>
        </p:nvSpPr>
        <p:spPr>
          <a:xfrm>
            <a:off x="895817" y="4619341"/>
            <a:ext cx="7352364" cy="12127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i="1" cap="small" dirty="0" err="1"/>
              <a:t>Adding</a:t>
            </a:r>
            <a:r>
              <a:rPr lang="it-IT" sz="2000" i="1" cap="small" dirty="0"/>
              <a:t> network </a:t>
            </a:r>
            <a:r>
              <a:rPr lang="it-IT" sz="2000" i="1" cap="small" dirty="0" err="1"/>
              <a:t>structure</a:t>
            </a:r>
            <a:r>
              <a:rPr lang="it-IT" sz="2000" i="1" cap="small" dirty="0"/>
              <a:t> </a:t>
            </a:r>
            <a:r>
              <a:rPr lang="it-IT" sz="2000" b="1" i="1" u="sng" cap="small" dirty="0" err="1"/>
              <a:t>does</a:t>
            </a:r>
            <a:r>
              <a:rPr lang="it-IT" sz="2000" b="1" i="1" u="sng" cap="small" dirty="0"/>
              <a:t> </a:t>
            </a:r>
            <a:r>
              <a:rPr lang="it-IT" sz="2000" b="1" i="1" u="sng" cap="small" dirty="0" err="1"/>
              <a:t>not</a:t>
            </a:r>
            <a:r>
              <a:rPr lang="it-IT" sz="2000" b="1" i="1" u="sng" cap="small" dirty="0"/>
              <a:t> </a:t>
            </a:r>
            <a:r>
              <a:rPr lang="it-IT" sz="2000" b="1" i="1" u="sng" cap="small" dirty="0" err="1"/>
              <a:t>change</a:t>
            </a:r>
            <a:r>
              <a:rPr lang="it-IT" sz="2000" b="1" i="1" u="sng" cap="small" dirty="0"/>
              <a:t> </a:t>
            </a:r>
            <a:r>
              <a:rPr lang="it-IT" sz="2000" i="1" cap="small" dirty="0"/>
              <a:t>the </a:t>
            </a:r>
            <a:r>
              <a:rPr lang="it-IT" sz="2000" i="1" cap="small" dirty="0" err="1"/>
              <a:t>overall</a:t>
            </a:r>
            <a:r>
              <a:rPr lang="it-IT" sz="2000" i="1" cap="small" dirty="0"/>
              <a:t> </a:t>
            </a:r>
            <a:r>
              <a:rPr lang="it-IT" sz="2000" i="1" cap="small" dirty="0" err="1"/>
              <a:t>probability</a:t>
            </a:r>
            <a:r>
              <a:rPr lang="it-IT" sz="2000" i="1" cap="small" dirty="0"/>
              <a:t> </a:t>
            </a:r>
            <a:r>
              <a:rPr lang="it-IT" sz="2000" i="1" cap="small" dirty="0" err="1"/>
              <a:t>distribution</a:t>
            </a:r>
            <a:endParaRPr lang="it-IT" sz="2000" i="1" cap="small" dirty="0"/>
          </a:p>
        </p:txBody>
      </p:sp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STRUCTURE ADDITION</a:t>
            </a:r>
          </a:p>
        </p:txBody>
      </p:sp>
      <p:sp>
        <p:nvSpPr>
          <p:cNvPr id="14" name="Segnaposto numero diapositiva 4">
            <a:extLst>
              <a:ext uri="{FF2B5EF4-FFF2-40B4-BE49-F238E27FC236}">
                <a16:creationId xmlns:a16="http://schemas.microsoft.com/office/drawing/2014/main" id="{0E2908AE-E40F-0842-A48E-39B3E0734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23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3420637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Some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types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of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structure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STRUCTURE ADDITION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28D5DC04-8D29-A34F-BCA8-06867E0ADC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51210" y="1175096"/>
            <a:ext cx="6241580" cy="2253904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4ADEF2AD-4EC0-C347-835A-591E401DBA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173"/>
          <a:stretch/>
        </p:blipFill>
        <p:spPr>
          <a:xfrm>
            <a:off x="1646453" y="3429000"/>
            <a:ext cx="1914327" cy="1832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ACAC38C-B53F-B94A-A2B5-10F5B8787C38}"/>
                  </a:ext>
                </a:extLst>
              </p:cNvPr>
              <p:cNvSpPr txBox="1"/>
              <p:nvPr/>
            </p:nvSpPr>
            <p:spPr>
              <a:xfrm>
                <a:off x="833752" y="5440244"/>
                <a:ext cx="7476496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b="1" i="1" dirty="0"/>
                  <a:t>FIGURE 3: 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Examples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of 3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types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of 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symmetric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interaction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matrix</a:t>
                </a:r>
                <a:r>
                  <a:rPr lang="it-IT" sz="1600" i="1" dirty="0">
                    <a:latin typeface="Constantia" panose="02030602050306030303" pitchFamily="18" charset="0"/>
                  </a:rPr>
                  <a:t>.</a:t>
                </a:r>
              </a:p>
              <a:p>
                <a:r>
                  <a:rPr lang="it-IT" sz="1600" i="1" dirty="0">
                    <a:latin typeface="Constantia" panose="02030602050306030303" pitchFamily="18" charset="0"/>
                  </a:rPr>
                  <a:t>	</a:t>
                </a:r>
                <a:r>
                  <a:rPr lang="it-IT" sz="1400" b="1" i="1" dirty="0">
                    <a:latin typeface="Constantia" panose="02030602050306030303" pitchFamily="18" charset="0"/>
                  </a:rPr>
                  <a:t>TOP</a:t>
                </a:r>
                <a:r>
                  <a:rPr lang="it-IT" sz="1600" i="1" dirty="0">
                    <a:latin typeface="Constantia" panose="02030602050306030303" pitchFamily="18" charset="0"/>
                  </a:rPr>
                  <a:t>:  position of non-zero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coefficients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.</a:t>
                </a:r>
              </a:p>
              <a:p>
                <a:r>
                  <a:rPr lang="it-IT" sz="1600" i="1" dirty="0">
                    <a:latin typeface="Constantia" panose="02030602050306030303" pitchFamily="18" charset="0"/>
                  </a:rPr>
                  <a:t>	</a:t>
                </a:r>
                <a:r>
                  <a:rPr lang="it-IT" sz="1400" b="1" i="1" dirty="0">
                    <a:latin typeface="Constantia" panose="02030602050306030303" pitchFamily="18" charset="0"/>
                  </a:rPr>
                  <a:t>BOTTOM</a:t>
                </a:r>
                <a:r>
                  <a:rPr lang="it-IT" i="1" dirty="0">
                    <a:latin typeface="Constantia" panose="02030602050306030303" pitchFamily="18" charset="0"/>
                  </a:rPr>
                  <a:t>: </a:t>
                </a:r>
                <a:r>
                  <a:rPr lang="it-IT" sz="1600" i="1" dirty="0">
                    <a:latin typeface="Constantia" panose="02030602050306030303" pitchFamily="18" charset="0"/>
                  </a:rPr>
                  <a:t>	LDS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matrices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where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more negative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values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are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darker</a:t>
                </a:r>
                <a:r>
                  <a:rPr lang="it-IT" sz="1600" i="1" dirty="0">
                    <a:latin typeface="Constantia" panose="02030602050306030303" pitchFamily="18" charset="0"/>
                  </a:rPr>
                  <a:t>. </a:t>
                </a:r>
              </a:p>
              <a:p>
                <a:endParaRPr lang="it-IT" sz="1600" i="1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ACAC38C-B53F-B94A-A2B5-10F5B8787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52" y="5440244"/>
                <a:ext cx="7476496" cy="1107996"/>
              </a:xfrm>
              <a:prstGeom prst="rect">
                <a:avLst/>
              </a:prstGeom>
              <a:blipFill>
                <a:blip r:embed="rId5"/>
                <a:stretch>
                  <a:fillRect l="-5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magine 10">
            <a:extLst>
              <a:ext uri="{FF2B5EF4-FFF2-40B4-BE49-F238E27FC236}">
                <a16:creationId xmlns:a16="http://schemas.microsoft.com/office/drawing/2014/main" id="{0077A1B2-D0E3-ED4C-A35D-6713B03B7E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641" r="33088"/>
          <a:stretch/>
        </p:blipFill>
        <p:spPr>
          <a:xfrm>
            <a:off x="3754422" y="3429000"/>
            <a:ext cx="1828800" cy="1832208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89E286AE-1994-1E45-A895-8B47595B3A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32"/>
          <a:stretch/>
        </p:blipFill>
        <p:spPr>
          <a:xfrm>
            <a:off x="5893034" y="3429000"/>
            <a:ext cx="1762648" cy="1832208"/>
          </a:xfrm>
          <a:prstGeom prst="rect">
            <a:avLst/>
          </a:prstGeom>
        </p:spPr>
      </p:pic>
      <p:sp>
        <p:nvSpPr>
          <p:cNvPr id="18" name="Segnaposto numero diapositiva 4">
            <a:extLst>
              <a:ext uri="{FF2B5EF4-FFF2-40B4-BE49-F238E27FC236}">
                <a16:creationId xmlns:a16="http://schemas.microsoft.com/office/drawing/2014/main" id="{41C94270-7243-5849-ACE8-146B4582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24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93400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Simulations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with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structure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STRUCTURE ADDITION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ACAC38C-B53F-B94A-A2B5-10F5B8787C38}"/>
                  </a:ext>
                </a:extLst>
              </p:cNvPr>
              <p:cNvSpPr txBox="1"/>
              <p:nvPr/>
            </p:nvSpPr>
            <p:spPr>
              <a:xfrm>
                <a:off x="625156" y="5017865"/>
                <a:ext cx="78936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b="1" i="1" dirty="0">
                    <a:latin typeface="Constantia" panose="02030602050306030303" pitchFamily="18" charset="0"/>
                  </a:rPr>
                  <a:t>FIGURE 4: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Simulations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of the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number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of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coexisting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10000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iterations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, for</a:t>
                </a:r>
              </a:p>
              <a:p>
                <a:r>
                  <a:rPr lang="it-IT" sz="1600" i="1" dirty="0">
                    <a:latin typeface="Constantia" panose="02030602050306030303" pitchFamily="18" charset="0"/>
                  </a:rPr>
                  <a:t>	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systems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b="1" i="1" dirty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it-IT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1" dirty="0" err="1">
                    <a:latin typeface="Constantia" panose="02030602050306030303" pitchFamily="18" charset="0"/>
                  </a:rPr>
                  <a:t>starting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, for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different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types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of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interaction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matrix</a:t>
                </a:r>
                <a:r>
                  <a:rPr lang="it-IT" sz="1600" i="1" dirty="0">
                    <a:latin typeface="Constantia" panose="02030602050306030303" pitchFamily="18" charset="0"/>
                  </a:rPr>
                  <a:t>.</a:t>
                </a:r>
              </a:p>
              <a:p>
                <a:endParaRPr lang="it-IT" sz="1600" i="1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ACAC38C-B53F-B94A-A2B5-10F5B8787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56" y="5017865"/>
                <a:ext cx="7893688" cy="830997"/>
              </a:xfrm>
              <a:prstGeom prst="rect">
                <a:avLst/>
              </a:prstGeom>
              <a:blipFill>
                <a:blip r:embed="rId3"/>
                <a:stretch>
                  <a:fillRect l="-482" t="-30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magine 10">
            <a:extLst>
              <a:ext uri="{FF2B5EF4-FFF2-40B4-BE49-F238E27FC236}">
                <a16:creationId xmlns:a16="http://schemas.microsoft.com/office/drawing/2014/main" id="{D46A8ED0-9FA2-7C43-A88D-CDE8ABB375B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6671" y="1542321"/>
            <a:ext cx="8638827" cy="2879609"/>
          </a:xfrm>
          <a:prstGeom prst="rect">
            <a:avLst/>
          </a:prstGeom>
        </p:spPr>
      </p:pic>
      <p:sp>
        <p:nvSpPr>
          <p:cNvPr id="12" name="Segnaposto numero diapositiva 4">
            <a:extLst>
              <a:ext uri="{FF2B5EF4-FFF2-40B4-BE49-F238E27FC236}">
                <a16:creationId xmlns:a16="http://schemas.microsoft.com/office/drawing/2014/main" id="{60215245-2613-D441-8061-22364B30C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25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3845218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Angolo ripiegato 19">
                <a:extLst>
                  <a:ext uri="{FF2B5EF4-FFF2-40B4-BE49-F238E27FC236}">
                    <a16:creationId xmlns:a16="http://schemas.microsoft.com/office/drawing/2014/main" id="{24FA04FE-1677-164D-AB67-2FC93E2CA840}"/>
                  </a:ext>
                </a:extLst>
              </p:cNvPr>
              <p:cNvSpPr/>
              <p:nvPr/>
            </p:nvSpPr>
            <p:spPr>
              <a:xfrm>
                <a:off x="871370" y="5527862"/>
                <a:ext cx="3324112" cy="843936"/>
              </a:xfrm>
              <a:prstGeom prst="foldedCorner">
                <a:avLst>
                  <a:gd name="adj" fmla="val 37649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r>
                  <a:rPr lang="it-IT" sz="1600" i="1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Values </a:t>
                </a:r>
                <a:r>
                  <a:rPr lang="it-IT" sz="1600" i="1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used</a:t>
                </a:r>
                <a:r>
                  <a:rPr lang="it-IT" sz="1600" i="1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in the </a:t>
                </a:r>
                <a:r>
                  <a:rPr lang="it-IT" sz="1600" i="1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simulations</a:t>
                </a:r>
                <a:r>
                  <a:rPr lang="it-IT" sz="1600" i="1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=−0.5; </m:t>
                      </m:r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=−1)</m:t>
                      </m:r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Angolo ripiegato 19">
                <a:extLst>
                  <a:ext uri="{FF2B5EF4-FFF2-40B4-BE49-F238E27FC236}">
                    <a16:creationId xmlns:a16="http://schemas.microsoft.com/office/drawing/2014/main" id="{24FA04FE-1677-164D-AB67-2FC93E2CA8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370" y="5527862"/>
                <a:ext cx="3324112" cy="843936"/>
              </a:xfrm>
              <a:prstGeom prst="foldedCorner">
                <a:avLst>
                  <a:gd name="adj" fmla="val 37649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llout con freccia in giù 13">
            <a:extLst>
              <a:ext uri="{FF2B5EF4-FFF2-40B4-BE49-F238E27FC236}">
                <a16:creationId xmlns:a16="http://schemas.microsoft.com/office/drawing/2014/main" id="{DB824E63-002D-3C43-8B11-8AB865A7E6C3}"/>
              </a:ext>
            </a:extLst>
          </p:cNvPr>
          <p:cNvSpPr/>
          <p:nvPr/>
        </p:nvSpPr>
        <p:spPr>
          <a:xfrm>
            <a:off x="792346" y="2746334"/>
            <a:ext cx="7781503" cy="1602888"/>
          </a:xfrm>
          <a:prstGeom prst="downArrowCallout">
            <a:avLst>
              <a:gd name="adj1" fmla="val 19052"/>
              <a:gd name="adj2" fmla="val 20396"/>
              <a:gd name="adj3" fmla="val 16522"/>
              <a:gd name="adj4" fmla="val 6811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cap="small" dirty="0" err="1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Role</a:t>
                </a:r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of </a:t>
                </a:r>
                <a:r>
                  <a:rPr lang="it-IT" sz="3200" b="1" cap="small" dirty="0" err="1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Mean</a:t>
                </a:r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3200" b="1" i="1" cap="small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(≠</m:t>
                    </m:r>
                    <m:r>
                      <a:rPr lang="it-IT" sz="3200" b="1" i="1" cap="small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  <m:r>
                      <a:rPr lang="it-IT" sz="3200" b="1" i="1" cap="small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 )</m:t>
                    </m:r>
                  </m:oMath>
                </a14:m>
                <a:endParaRPr lang="it-IT" sz="3200" b="1" cap="small" dirty="0"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55F7B449-D8A3-7148-A100-6CB8E4662592}"/>
                  </a:ext>
                </a:extLst>
              </p:cNvPr>
              <p:cNvSpPr txBox="1"/>
              <p:nvPr/>
            </p:nvSpPr>
            <p:spPr>
              <a:xfrm>
                <a:off x="339259" y="1140026"/>
                <a:ext cx="8465478" cy="866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1700" dirty="0">
                    <a:latin typeface="Constantia" panose="02030602050306030303" pitchFamily="18" charset="0"/>
                  </a:rPr>
                  <a:t>Now, </a:t>
                </a:r>
                <a:r>
                  <a:rPr lang="it-IT" sz="1700" dirty="0" err="1">
                    <a:latin typeface="Constantia" panose="02030602050306030303" pitchFamily="18" charset="0"/>
                  </a:rPr>
                  <a:t>we’ll</a:t>
                </a:r>
                <a:r>
                  <a:rPr lang="it-IT" sz="1700" dirty="0">
                    <a:latin typeface="Constantia" panose="02030602050306030303" pitchFamily="18" charset="0"/>
                  </a:rPr>
                  <a:t> introduce </a:t>
                </a:r>
                <a:r>
                  <a:rPr lang="it-IT" sz="1700" b="1" i="1" cap="small" dirty="0" err="1">
                    <a:latin typeface="Constantia" panose="02030602050306030303" pitchFamily="18" charset="0"/>
                  </a:rPr>
                  <a:t>Interacting</a:t>
                </a:r>
                <a:r>
                  <a:rPr lang="it-IT" sz="1700" b="1" i="1" cap="small" dirty="0">
                    <a:latin typeface="Constantia" panose="02030602050306030303" pitchFamily="18" charset="0"/>
                  </a:rPr>
                  <a:t> Competitors</a:t>
                </a:r>
                <a:r>
                  <a:rPr lang="it-IT" sz="1700" dirty="0">
                    <a:latin typeface="Constantia" panose="02030602050306030303" pitchFamily="18" charset="0"/>
                  </a:rPr>
                  <a:t>, so </a:t>
                </a:r>
                <a:r>
                  <a:rPr lang="it-IT" sz="1700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700" dirty="0">
                    <a:latin typeface="Constantia" panose="02030602050306030303" pitchFamily="18" charset="0"/>
                  </a:rPr>
                  <a:t>:	</a:t>
                </a:r>
                <a14:m>
                  <m:oMath xmlns:m="http://schemas.openxmlformats.org/officeDocument/2006/math">
                    <m:r>
                      <a:rPr lang="it-IT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∎    </m:t>
                    </m:r>
                    <m:sSub>
                      <m:sSubPr>
                        <m:ctrlPr>
                          <a:rPr lang="it-IT" sz="1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&lt;0 ,  </m:t>
                    </m:r>
                    <m:r>
                      <a:rPr lang="it-IT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a:rPr lang="it-IT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it-IT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it-IT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it-IT" sz="17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sz="1700" b="0" dirty="0">
                    <a:ea typeface="Cambria Math" panose="02040503050406030204" pitchFamily="18" charset="0"/>
                  </a:rPr>
                  <a:t>						</a:t>
                </a:r>
                <a14:m>
                  <m:oMath xmlns:m="http://schemas.openxmlformats.org/officeDocument/2006/math">
                    <m:r>
                      <a:rPr lang="it-IT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∎    </m:t>
                    </m:r>
                    <m:sSub>
                      <m:sSubPr>
                        <m:ctrlPr>
                          <a:rPr lang="it-IT" sz="1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it-IT" sz="17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it-IT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it-IT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1)</m:t>
                    </m:r>
                  </m:oMath>
                </a14:m>
                <a:r>
                  <a:rPr lang="it-IT" sz="1700" dirty="0"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it-IT" sz="17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55F7B449-D8A3-7148-A100-6CB8E4662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59" y="1140026"/>
                <a:ext cx="8465478" cy="866391"/>
              </a:xfrm>
              <a:prstGeom prst="rect">
                <a:avLst/>
              </a:prstGeom>
              <a:blipFill>
                <a:blip r:embed="rId5"/>
                <a:stretch>
                  <a:fillRect l="-450" b="-724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CFB8811-EDB0-7A44-9432-44156045880B}"/>
                  </a:ext>
                </a:extLst>
              </p:cNvPr>
              <p:cNvSpPr txBox="1"/>
              <p:nvPr/>
            </p:nvSpPr>
            <p:spPr>
              <a:xfrm>
                <a:off x="467148" y="2243900"/>
                <a:ext cx="7884506" cy="1414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1700" dirty="0">
                    <a:latin typeface="Constantia" panose="02030602050306030303" pitchFamily="18" charset="0"/>
                  </a:rPr>
                  <a:t>In </a:t>
                </a:r>
                <a:r>
                  <a:rPr lang="it-IT" sz="1700" dirty="0" err="1">
                    <a:latin typeface="Constantia" panose="02030602050306030303" pitchFamily="18" charset="0"/>
                  </a:rPr>
                  <a:t>particular</a:t>
                </a:r>
                <a:r>
                  <a:rPr lang="it-IT" sz="1700" dirty="0">
                    <a:latin typeface="Constantia" panose="02030602050306030303" pitchFamily="18" charset="0"/>
                  </a:rPr>
                  <a:t> for the </a:t>
                </a:r>
                <a:r>
                  <a:rPr lang="it-IT" sz="1700" dirty="0" err="1">
                    <a:latin typeface="Constantia" panose="02030602050306030303" pitchFamily="18" charset="0"/>
                  </a:rPr>
                  <a:t>interaction</a:t>
                </a:r>
                <a:r>
                  <a:rPr lang="it-IT" sz="1700" dirty="0">
                    <a:latin typeface="Constantia" panose="02030602050306030303" pitchFamily="18" charset="0"/>
                  </a:rPr>
                  <a:t> </a:t>
                </a:r>
                <a:r>
                  <a:rPr lang="it-IT" sz="1700" dirty="0" err="1">
                    <a:latin typeface="Constantia" panose="02030602050306030303" pitchFamily="18" charset="0"/>
                  </a:rPr>
                  <a:t>matrix</a:t>
                </a:r>
                <a:r>
                  <a:rPr lang="it-IT" sz="17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it-IT" sz="1700" dirty="0">
                    <a:latin typeface="Constantia" panose="02030602050306030303" pitchFamily="18" charset="0"/>
                  </a:rPr>
                  <a:t>:	</a:t>
                </a:r>
              </a:p>
              <a:p>
                <a:pPr indent="671513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num>
                      <m:den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&lt;0 </m:t>
                    </m:r>
                  </m:oMath>
                </a14:m>
                <a:r>
                  <a:rPr lang="it-IT" sz="17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		</a:t>
                </a:r>
                <a:r>
                  <a:rPr lang="it-IT" sz="1700" b="0" cap="small" dirty="0">
                    <a:latin typeface="Constantia" panose="02030602050306030303" pitchFamily="18" charset="0"/>
                    <a:ea typeface="Cambria Math" panose="02040503050406030204" pitchFamily="18" charset="0"/>
                  </a:rPr>
                  <a:t>inter-</a:t>
                </a:r>
                <a:r>
                  <a:rPr lang="it-IT" sz="1700" b="0" cap="small" dirty="0" err="1">
                    <a:latin typeface="Constantia" panose="02030602050306030303" pitchFamily="18" charset="0"/>
                    <a:ea typeface="Cambria Math" panose="02040503050406030204" pitchFamily="18" charset="0"/>
                  </a:rPr>
                  <a:t>specific</a:t>
                </a:r>
                <a:r>
                  <a:rPr lang="it-IT" sz="1700" b="0" cap="small" dirty="0">
                    <a:latin typeface="Constantia" panose="02030602050306030303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sz="1700" b="0" cap="small" dirty="0" err="1">
                    <a:latin typeface="Constantia" panose="02030602050306030303" pitchFamily="18" charset="0"/>
                    <a:ea typeface="Cambria Math" panose="02040503050406030204" pitchFamily="18" charset="0"/>
                  </a:rPr>
                  <a:t>interaction</a:t>
                </a:r>
                <a:r>
                  <a:rPr lang="it-IT" sz="1700" b="0" cap="small" dirty="0">
                    <a:latin typeface="Constantia" panose="02030602050306030303" pitchFamily="18" charset="0"/>
                    <a:ea typeface="Cambria Math" panose="02040503050406030204" pitchFamily="18" charset="0"/>
                  </a:rPr>
                  <a:t>  </a:t>
                </a:r>
                <a:r>
                  <a:rPr lang="it-IT" sz="1700" i="1" dirty="0">
                    <a:latin typeface="Constantia" panose="02030602050306030303" pitchFamily="18" charset="0"/>
                    <a:ea typeface="Cambria Math" panose="02040503050406030204" pitchFamily="18" charset="0"/>
                  </a:rPr>
                  <a:t>(</a:t>
                </a:r>
                <a:r>
                  <a:rPr lang="it-IT" sz="1700" i="1" cap="small" dirty="0">
                    <a:latin typeface="Constantia" panose="02030602050306030303" pitchFamily="18" charset="0"/>
                    <a:ea typeface="Cambria Math" panose="02040503050406030204" pitchFamily="18" charset="0"/>
                  </a:rPr>
                  <a:t>C</a:t>
                </a:r>
                <a:r>
                  <a:rPr lang="it-IT" sz="1700" b="1" i="1" cap="small" dirty="0">
                    <a:latin typeface="Constantia" panose="02030602050306030303" pitchFamily="18" charset="0"/>
                    <a:ea typeface="Cambria Math" panose="02040503050406030204" pitchFamily="18" charset="0"/>
                  </a:rPr>
                  <a:t>ompetitive)</a:t>
                </a:r>
                <a:r>
                  <a:rPr lang="it-IT" sz="1700" i="1" cap="small" dirty="0">
                    <a:latin typeface="Constantia" panose="02030602050306030303" pitchFamily="18" charset="0"/>
                    <a:ea typeface="Cambria Math" panose="02040503050406030204" pitchFamily="18" charset="0"/>
                  </a:rPr>
                  <a:t> </a:t>
                </a:r>
                <a:endParaRPr lang="it-IT" sz="1700" b="0" cap="small" dirty="0">
                  <a:latin typeface="Constantia" panose="02030602050306030303" pitchFamily="18" charset="0"/>
                  <a:ea typeface="Cambria Math" panose="02040503050406030204" pitchFamily="18" charset="0"/>
                </a:endParaRPr>
              </a:p>
              <a:p>
                <a:pPr indent="671513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7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17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7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7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it-IT" sz="1700" i="1">
                        <a:latin typeface="Cambria Math" panose="02040503050406030204" pitchFamily="18" charset="0"/>
                      </a:rPr>
                      <m:t>&lt;0 </m:t>
                    </m:r>
                  </m:oMath>
                </a14:m>
                <a:r>
                  <a:rPr lang="it-IT" sz="17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		</a:t>
                </a:r>
                <a:r>
                  <a:rPr lang="it-IT" sz="1700" cap="small" dirty="0">
                    <a:latin typeface="Constantia" panose="02030602050306030303" pitchFamily="18" charset="0"/>
                    <a:ea typeface="Cambria Math" panose="02040503050406030204" pitchFamily="18" charset="0"/>
                  </a:rPr>
                  <a:t>intra-</a:t>
                </a:r>
                <a:r>
                  <a:rPr lang="it-IT" sz="1700" cap="small" dirty="0" err="1">
                    <a:latin typeface="Constantia" panose="02030602050306030303" pitchFamily="18" charset="0"/>
                    <a:ea typeface="Cambria Math" panose="02040503050406030204" pitchFamily="18" charset="0"/>
                  </a:rPr>
                  <a:t>specific</a:t>
                </a:r>
                <a:r>
                  <a:rPr lang="it-IT" sz="1700" cap="small" dirty="0">
                    <a:latin typeface="Constantia" panose="02030602050306030303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sz="1700" cap="small" dirty="0" err="1">
                    <a:latin typeface="Constantia" panose="02030602050306030303" pitchFamily="18" charset="0"/>
                    <a:ea typeface="Cambria Math" panose="02040503050406030204" pitchFamily="18" charset="0"/>
                  </a:rPr>
                  <a:t>interaction</a:t>
                </a:r>
                <a:endParaRPr lang="it-IT" sz="1700" b="0" i="1" cap="small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CFB8811-EDB0-7A44-9432-441560458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48" y="2243900"/>
                <a:ext cx="7884506" cy="1414170"/>
              </a:xfrm>
              <a:prstGeom prst="rect">
                <a:avLst/>
              </a:prstGeom>
              <a:blipFill>
                <a:blip r:embed="rId6"/>
                <a:stretch>
                  <a:fillRect l="-482" b="-446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87E5A6ED-745F-C941-AE4D-FEA3CC5CF254}"/>
              </a:ext>
            </a:extLst>
          </p:cNvPr>
          <p:cNvCxnSpPr/>
          <p:nvPr/>
        </p:nvCxnSpPr>
        <p:spPr>
          <a:xfrm flipH="1">
            <a:off x="3209557" y="3029591"/>
            <a:ext cx="626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569BD39D-A428-7B4D-B679-DA8CDF4985CA}"/>
              </a:ext>
            </a:extLst>
          </p:cNvPr>
          <p:cNvCxnSpPr/>
          <p:nvPr/>
        </p:nvCxnSpPr>
        <p:spPr>
          <a:xfrm flipH="1">
            <a:off x="3209557" y="3536993"/>
            <a:ext cx="626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tangolo 14">
                <a:extLst>
                  <a:ext uri="{FF2B5EF4-FFF2-40B4-BE49-F238E27FC236}">
                    <a16:creationId xmlns:a16="http://schemas.microsoft.com/office/drawing/2014/main" id="{AD80FAC6-66ED-7347-A86B-1975CA5BFC14}"/>
                  </a:ext>
                </a:extLst>
              </p:cNvPr>
              <p:cNvSpPr/>
              <p:nvPr/>
            </p:nvSpPr>
            <p:spPr>
              <a:xfrm>
                <a:off x="1825183" y="4389077"/>
                <a:ext cx="5701553" cy="92515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2000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Since, </a:t>
                </a:r>
                <a:r>
                  <a:rPr lang="it-IT" sz="2000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we</a:t>
                </a:r>
                <a:r>
                  <a:rPr lang="it-IT" sz="2000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2000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want</a:t>
                </a:r>
                <a:r>
                  <a:rPr lang="it-IT" sz="2000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to </a:t>
                </a:r>
                <a:r>
                  <a:rPr lang="it-IT" sz="2000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keep</a:t>
                </a:r>
                <a:r>
                  <a:rPr lang="it-IT" sz="2000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2000" b="1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LDS </a:t>
                </a:r>
                <a:r>
                  <a:rPr lang="it-IT" sz="2000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condition</a:t>
                </a:r>
                <a:r>
                  <a:rPr lang="it-IT" sz="2000" b="1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it-IT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it-IT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it-IT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𝝁</m:t>
                    </m:r>
                    <m:r>
                      <a:rPr lang="it-IT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it-IT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it-IT" sz="2000" b="1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15" name="Rettangolo 14">
                <a:extLst>
                  <a:ext uri="{FF2B5EF4-FFF2-40B4-BE49-F238E27FC236}">
                    <a16:creationId xmlns:a16="http://schemas.microsoft.com/office/drawing/2014/main" id="{AD80FAC6-66ED-7347-A86B-1975CA5BFC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183" y="4389077"/>
                <a:ext cx="5701553" cy="9251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riangolo 15">
            <a:extLst>
              <a:ext uri="{FF2B5EF4-FFF2-40B4-BE49-F238E27FC236}">
                <a16:creationId xmlns:a16="http://schemas.microsoft.com/office/drawing/2014/main" id="{5AF82B34-3CFA-7E4B-902C-8BE8C90CE903}"/>
              </a:ext>
            </a:extLst>
          </p:cNvPr>
          <p:cNvSpPr/>
          <p:nvPr/>
        </p:nvSpPr>
        <p:spPr>
          <a:xfrm>
            <a:off x="7101242" y="4211760"/>
            <a:ext cx="742278" cy="639895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600" dirty="0">
              <a:solidFill>
                <a:schemeClr val="tx1"/>
              </a:solidFill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C3E2A74-4670-2D4A-88F5-0287F3C82A4E}"/>
              </a:ext>
            </a:extLst>
          </p:cNvPr>
          <p:cNvSpPr txBox="1"/>
          <p:nvPr/>
        </p:nvSpPr>
        <p:spPr>
          <a:xfrm>
            <a:off x="7304707" y="4288800"/>
            <a:ext cx="335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dirty="0"/>
              <a:t>!</a:t>
            </a:r>
          </a:p>
        </p:txBody>
      </p:sp>
      <p:cxnSp>
        <p:nvCxnSpPr>
          <p:cNvPr id="21" name="Connettore 7 20">
            <a:extLst>
              <a:ext uri="{FF2B5EF4-FFF2-40B4-BE49-F238E27FC236}">
                <a16:creationId xmlns:a16="http://schemas.microsoft.com/office/drawing/2014/main" id="{1079CE61-11B0-0F43-8C8F-4E54C93BB9EB}"/>
              </a:ext>
            </a:extLst>
          </p:cNvPr>
          <p:cNvCxnSpPr>
            <a:cxnSpLocks/>
          </p:cNvCxnSpPr>
          <p:nvPr/>
        </p:nvCxnSpPr>
        <p:spPr>
          <a:xfrm rot="5400000">
            <a:off x="4359863" y="5155840"/>
            <a:ext cx="525332" cy="854095"/>
          </a:xfrm>
          <a:prstGeom prst="curved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Segnaposto piè di pagina 3">
                <a:extLst>
                  <a:ext uri="{FF2B5EF4-FFF2-40B4-BE49-F238E27FC236}">
                    <a16:creationId xmlns:a16="http://schemas.microsoft.com/office/drawing/2014/main" id="{524B272B-E870-E84B-BFD3-241E8E4F1B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it-IT"/>
                </a:defPPr>
                <a:lvl1pPr marL="0" algn="ctr" defTabSz="914400" rtl="0" eaLnBrk="1" latinLnBrk="0" hangingPunct="1">
                  <a:defRPr sz="9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sz="1400" cap="small" dirty="0"/>
                  <a:t>ROLE OF MEAN </a:t>
                </a:r>
                <a14:m>
                  <m:oMath xmlns:m="http://schemas.openxmlformats.org/officeDocument/2006/math">
                    <m:r>
                      <a:rPr lang="it-IT" sz="1400" b="0" i="1" cap="small" smtClean="0">
                        <a:latin typeface="Cambria Math" panose="02040503050406030204" pitchFamily="18" charset="0"/>
                      </a:rPr>
                      <m:t>(≠0)</m:t>
                    </m:r>
                  </m:oMath>
                </a14:m>
                <a:endParaRPr lang="it-IT" sz="1400" cap="small" dirty="0"/>
              </a:p>
            </p:txBody>
          </p:sp>
        </mc:Choice>
        <mc:Fallback xmlns="">
          <p:sp>
            <p:nvSpPr>
              <p:cNvPr id="23" name="Segnaposto piè di pagina 3">
                <a:extLst>
                  <a:ext uri="{FF2B5EF4-FFF2-40B4-BE49-F238E27FC236}">
                    <a16:creationId xmlns:a16="http://schemas.microsoft.com/office/drawing/2014/main" id="{524B272B-E870-E84B-BFD3-241E8E4F1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egnaposto numero diapositiva 4">
            <a:extLst>
              <a:ext uri="{FF2B5EF4-FFF2-40B4-BE49-F238E27FC236}">
                <a16:creationId xmlns:a16="http://schemas.microsoft.com/office/drawing/2014/main" id="{A426B635-AC17-F54E-9451-77ACDD8A4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26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754235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it-IT"/>
                </a:defPPr>
                <a:lvl1pPr marL="0" algn="ctr" defTabSz="914400" rtl="0" eaLnBrk="1" latinLnBrk="0" hangingPunct="1">
                  <a:defRPr sz="9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sz="1400" cap="small" dirty="0"/>
                  <a:t>ROLE OF MEAN </a:t>
                </a:r>
                <a14:m>
                  <m:oMath xmlns:m="http://schemas.openxmlformats.org/officeDocument/2006/math">
                    <m:r>
                      <a:rPr lang="it-IT" sz="1400" b="0" i="1" cap="small" smtClean="0">
                        <a:latin typeface="Cambria Math" panose="02040503050406030204" pitchFamily="18" charset="0"/>
                      </a:rPr>
                      <m:t>(≠0)</m:t>
                    </m:r>
                  </m:oMath>
                </a14:m>
                <a:endParaRPr lang="it-IT" sz="1400" cap="small" dirty="0"/>
              </a:p>
            </p:txBody>
          </p:sp>
        </mc:Choice>
        <mc:Fallback xmlns="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ACAC38C-B53F-B94A-A2B5-10F5B8787C38}"/>
                  </a:ext>
                </a:extLst>
              </p:cNvPr>
              <p:cNvSpPr txBox="1"/>
              <p:nvPr/>
            </p:nvSpPr>
            <p:spPr>
              <a:xfrm>
                <a:off x="636755" y="4746083"/>
                <a:ext cx="787049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b="1" i="1" dirty="0"/>
                  <a:t>FIGURE 4: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Simulations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of the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number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of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coexisting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10000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iterations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, for</a:t>
                </a:r>
              </a:p>
              <a:p>
                <a:r>
                  <a:rPr lang="it-IT" sz="1600" i="1" dirty="0">
                    <a:latin typeface="Constantia" panose="02030602050306030303" pitchFamily="18" charset="0"/>
                  </a:rPr>
                  <a:t>	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systems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b="1" i="1" dirty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it-IT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1" dirty="0" err="1">
                    <a:latin typeface="Constantia" panose="02030602050306030303" pitchFamily="18" charset="0"/>
                  </a:rPr>
                  <a:t>starting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, for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different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types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of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interaction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matrix</a:t>
                </a:r>
                <a:r>
                  <a:rPr lang="it-IT" sz="1600" i="1" dirty="0">
                    <a:latin typeface="Constantia" panose="02030602050306030303" pitchFamily="18" charset="0"/>
                  </a:rPr>
                  <a:t>.</a:t>
                </a:r>
              </a:p>
              <a:p>
                <a:endParaRPr lang="it-IT" sz="1600" i="1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ACAC38C-B53F-B94A-A2B5-10F5B8787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55" y="4746083"/>
                <a:ext cx="7870490" cy="830997"/>
              </a:xfrm>
              <a:prstGeom prst="rect">
                <a:avLst/>
              </a:prstGeom>
              <a:blipFill>
                <a:blip r:embed="rId3"/>
                <a:stretch>
                  <a:fillRect l="-322" t="-149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052DCF31-4B75-FF45-887F-866A68ADECCE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cap="small" dirty="0" err="1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Role</a:t>
                </a:r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of </a:t>
                </a:r>
                <a:r>
                  <a:rPr lang="it-IT" sz="3200" b="1" cap="small" dirty="0" err="1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Mean</a:t>
                </a:r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3200" b="1" i="1" cap="small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(≠</m:t>
                    </m:r>
                    <m:r>
                      <a:rPr lang="it-IT" sz="3200" b="1" i="1" cap="small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  <m:r>
                      <a:rPr lang="it-IT" sz="3200" b="1" i="1" cap="small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 )</m:t>
                    </m:r>
                  </m:oMath>
                </a14:m>
                <a:endParaRPr lang="it-IT" sz="3200" b="1" cap="small" dirty="0"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052DCF31-4B75-FF45-887F-866A68ADEC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magine 13">
            <a:extLst>
              <a:ext uri="{FF2B5EF4-FFF2-40B4-BE49-F238E27FC236}">
                <a16:creationId xmlns:a16="http://schemas.microsoft.com/office/drawing/2014/main" id="{9B10FD11-4413-3348-9C98-FC5BB5EB7F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5BC79225-82D4-8F45-8EF3-711278583D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5124"/>
          <a:stretch/>
        </p:blipFill>
        <p:spPr>
          <a:xfrm>
            <a:off x="138264" y="1332522"/>
            <a:ext cx="3218122" cy="3075756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8AEFCC92-6DBF-3443-8F05-6774F28D9A7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5997"/>
          <a:stretch/>
        </p:blipFill>
        <p:spPr>
          <a:xfrm>
            <a:off x="3356386" y="1528669"/>
            <a:ext cx="5529112" cy="28796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F84BBCC7-0930-E142-B938-D8CB8EFF7ECD}"/>
                  </a:ext>
                </a:extLst>
              </p:cNvPr>
              <p:cNvSpPr txBox="1"/>
              <p:nvPr/>
            </p:nvSpPr>
            <p:spPr>
              <a:xfrm>
                <a:off x="1495312" y="1308737"/>
                <a:ext cx="11290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=1/2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F84BBCC7-0930-E142-B938-D8CB8EFF7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312" y="1308737"/>
                <a:ext cx="1129092" cy="400110"/>
              </a:xfrm>
              <a:prstGeom prst="rect">
                <a:avLst/>
              </a:prstGeom>
              <a:blipFill>
                <a:blip r:embed="rId9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7F1251BC-217C-974E-A68B-EDC3E3F904E7}"/>
                  </a:ext>
                </a:extLst>
              </p:cNvPr>
              <p:cNvSpPr txBox="1"/>
              <p:nvPr/>
            </p:nvSpPr>
            <p:spPr>
              <a:xfrm>
                <a:off x="4444607" y="1304829"/>
                <a:ext cx="8613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7F1251BC-217C-974E-A68B-EDC3E3F90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607" y="1304829"/>
                <a:ext cx="861390" cy="400110"/>
              </a:xfrm>
              <a:prstGeom prst="rect">
                <a:avLst/>
              </a:prstGeom>
              <a:blipFill>
                <a:blip r:embed="rId10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49301771-6319-3647-A24B-3A21F3D9CAD1}"/>
                  </a:ext>
                </a:extLst>
              </p:cNvPr>
              <p:cNvSpPr txBox="1"/>
              <p:nvPr/>
            </p:nvSpPr>
            <p:spPr>
              <a:xfrm>
                <a:off x="7255608" y="1304829"/>
                <a:ext cx="8613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49301771-6319-3647-A24B-3A21F3D9C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5608" y="1304829"/>
                <a:ext cx="861390" cy="400110"/>
              </a:xfrm>
              <a:prstGeom prst="rect">
                <a:avLst/>
              </a:prstGeom>
              <a:blipFill>
                <a:blip r:embed="rId11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gnaposto numero diapositiva 4">
            <a:extLst>
              <a:ext uri="{FF2B5EF4-FFF2-40B4-BE49-F238E27FC236}">
                <a16:creationId xmlns:a16="http://schemas.microsoft.com/office/drawing/2014/main" id="{BE89E506-D8F0-FD42-B703-A45716662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27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1267467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it-IT"/>
                </a:defPPr>
                <a:lvl1pPr marL="0" algn="ctr" defTabSz="914400" rtl="0" eaLnBrk="1" latinLnBrk="0" hangingPunct="1">
                  <a:defRPr sz="9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sz="1400" cap="small" dirty="0"/>
                  <a:t>ROLE OF MEAN </a:t>
                </a:r>
                <a14:m>
                  <m:oMath xmlns:m="http://schemas.openxmlformats.org/officeDocument/2006/math">
                    <m:r>
                      <a:rPr lang="it-IT" sz="1400" b="0" i="1" cap="small" smtClean="0">
                        <a:latin typeface="Cambria Math" panose="02040503050406030204" pitchFamily="18" charset="0"/>
                      </a:rPr>
                      <m:t>(≠0)</m:t>
                    </m:r>
                  </m:oMath>
                </a14:m>
                <a:endParaRPr lang="it-IT" sz="1400" cap="small" dirty="0"/>
              </a:p>
            </p:txBody>
          </p:sp>
        </mc:Choice>
        <mc:Fallback xmlns="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  <a:blipFill>
                <a:blip r:embed="rId2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052DCF31-4B75-FF45-887F-866A68ADECCE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cap="small" dirty="0" err="1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Role</a:t>
                </a:r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of </a:t>
                </a:r>
                <a:r>
                  <a:rPr lang="it-IT" sz="3200" b="1" cap="small" dirty="0" err="1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Mean</a:t>
                </a:r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3200" b="1" i="1" cap="small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(≠</m:t>
                    </m:r>
                    <m:r>
                      <a:rPr lang="it-IT" sz="3200" b="1" i="1" cap="small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  <m:r>
                      <a:rPr lang="it-IT" sz="3200" b="1" i="1" cap="small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 )</m:t>
                    </m:r>
                  </m:oMath>
                </a14:m>
                <a:endParaRPr lang="it-IT" sz="3200" b="1" cap="small" dirty="0"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052DCF31-4B75-FF45-887F-866A68ADEC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magine 13">
            <a:extLst>
              <a:ext uri="{FF2B5EF4-FFF2-40B4-BE49-F238E27FC236}">
                <a16:creationId xmlns:a16="http://schemas.microsoft.com/office/drawing/2014/main" id="{9B10FD11-4413-3348-9C98-FC5BB5EB7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0" name="Nuvola 9">
            <a:extLst>
              <a:ext uri="{FF2B5EF4-FFF2-40B4-BE49-F238E27FC236}">
                <a16:creationId xmlns:a16="http://schemas.microsoft.com/office/drawing/2014/main" id="{DE0980F9-7948-5249-B156-ED71E6200E00}"/>
              </a:ext>
            </a:extLst>
          </p:cNvPr>
          <p:cNvSpPr/>
          <p:nvPr/>
        </p:nvSpPr>
        <p:spPr>
          <a:xfrm>
            <a:off x="6250193" y="5357308"/>
            <a:ext cx="2158179" cy="1032734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Which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i="1" dirty="0" err="1">
                <a:solidFill>
                  <a:schemeClr val="accent1">
                    <a:lumMod val="75000"/>
                  </a:schemeClr>
                </a:solidFill>
              </a:rPr>
              <a:t>distribution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?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5E7D834A-3AD0-BE44-903F-3143213B8250}"/>
              </a:ext>
            </a:extLst>
          </p:cNvPr>
          <p:cNvCxnSpPr>
            <a:cxnSpLocks/>
            <a:endCxn id="10" idx="0"/>
          </p:cNvCxnSpPr>
          <p:nvPr/>
        </p:nvCxnSpPr>
        <p:spPr>
          <a:xfrm rot="5400000">
            <a:off x="7834309" y="4980543"/>
            <a:ext cx="1465397" cy="320866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760A55D-B1F7-A044-9094-F17F6A22E6D5}"/>
                  </a:ext>
                </a:extLst>
              </p:cNvPr>
              <p:cNvSpPr txBox="1"/>
              <p:nvPr/>
            </p:nvSpPr>
            <p:spPr>
              <a:xfrm>
                <a:off x="636755" y="4746083"/>
                <a:ext cx="787049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b="1" i="1" dirty="0">
                    <a:solidFill>
                      <a:schemeClr val="bg1">
                        <a:lumMod val="65000"/>
                      </a:schemeClr>
                    </a:solidFill>
                  </a:rPr>
                  <a:t>FIGURE 4: </a:t>
                </a:r>
                <a:r>
                  <a:rPr lang="it-IT" sz="1600" i="1" dirty="0" err="1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Simulations</a:t>
                </a:r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 of the </a:t>
                </a:r>
                <a:r>
                  <a:rPr lang="it-IT" sz="1600" i="1" dirty="0" err="1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number</a:t>
                </a:r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 of </a:t>
                </a:r>
                <a:r>
                  <a:rPr lang="it-IT" sz="1600" i="1" dirty="0" err="1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coexisting</a:t>
                </a:r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10000</m:t>
                    </m:r>
                  </m:oMath>
                </a14:m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iterations</a:t>
                </a:r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, for</a:t>
                </a:r>
              </a:p>
              <a:p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	</a:t>
                </a:r>
                <a:r>
                  <a:rPr lang="it-IT" sz="1600" i="1" dirty="0" err="1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systems</a:t>
                </a:r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it-IT" sz="1600" b="1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b="1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it-IT" sz="1600" b="1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1" dirty="0" err="1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starting</a:t>
                </a:r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, for </a:t>
                </a:r>
                <a:r>
                  <a:rPr lang="it-IT" sz="1600" i="1" dirty="0" err="1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different</a:t>
                </a:r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types</a:t>
                </a:r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 of </a:t>
                </a:r>
                <a:r>
                  <a:rPr lang="it-IT" sz="1600" i="1" dirty="0" err="1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interaction</a:t>
                </a:r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matrix</a:t>
                </a:r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.</a:t>
                </a:r>
              </a:p>
              <a:p>
                <a:endParaRPr lang="it-IT" sz="1600" i="1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760A55D-B1F7-A044-9094-F17F6A22E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55" y="4746083"/>
                <a:ext cx="7870490" cy="830997"/>
              </a:xfrm>
              <a:prstGeom prst="rect">
                <a:avLst/>
              </a:prstGeom>
              <a:blipFill>
                <a:blip r:embed="rId5"/>
                <a:stretch>
                  <a:fillRect l="-322" t="-149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magine 16">
            <a:extLst>
              <a:ext uri="{FF2B5EF4-FFF2-40B4-BE49-F238E27FC236}">
                <a16:creationId xmlns:a16="http://schemas.microsoft.com/office/drawing/2014/main" id="{4AB62BCF-4EDF-4F48-8FA4-388E532978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5124"/>
          <a:stretch/>
        </p:blipFill>
        <p:spPr>
          <a:xfrm>
            <a:off x="138264" y="1332522"/>
            <a:ext cx="3218122" cy="3075756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5D27BEEE-6C3C-3A4A-A161-3BBCBF84B8A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997"/>
          <a:stretch/>
        </p:blipFill>
        <p:spPr>
          <a:xfrm>
            <a:off x="3356386" y="1528669"/>
            <a:ext cx="5529112" cy="2879609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7B62B45F-AD00-5445-97DB-1349766A14D6}"/>
              </a:ext>
            </a:extLst>
          </p:cNvPr>
          <p:cNvSpPr/>
          <p:nvPr/>
        </p:nvSpPr>
        <p:spPr>
          <a:xfrm>
            <a:off x="138264" y="1179021"/>
            <a:ext cx="8799755" cy="322925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F1DC2CCD-7AFD-274F-85A6-84D3A4431C7D}"/>
                  </a:ext>
                </a:extLst>
              </p:cNvPr>
              <p:cNvSpPr txBox="1"/>
              <p:nvPr/>
            </p:nvSpPr>
            <p:spPr>
              <a:xfrm>
                <a:off x="1495312" y="1308737"/>
                <a:ext cx="11290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=1/2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F1DC2CCD-7AFD-274F-85A6-84D3A4431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312" y="1308737"/>
                <a:ext cx="1129092" cy="400110"/>
              </a:xfrm>
              <a:prstGeom prst="rect">
                <a:avLst/>
              </a:prstGeom>
              <a:blipFill>
                <a:blip r:embed="rId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BD58900D-2E6C-154E-94D9-F546DD852744}"/>
                  </a:ext>
                </a:extLst>
              </p:cNvPr>
              <p:cNvSpPr txBox="1"/>
              <p:nvPr/>
            </p:nvSpPr>
            <p:spPr>
              <a:xfrm>
                <a:off x="4444607" y="1304829"/>
                <a:ext cx="8613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BD58900D-2E6C-154E-94D9-F546DD852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607" y="1304829"/>
                <a:ext cx="861390" cy="400110"/>
              </a:xfrm>
              <a:prstGeom prst="rect">
                <a:avLst/>
              </a:prstGeom>
              <a:blipFill>
                <a:blip r:embed="rId9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76235378-F6F7-B543-AABD-B788983FE0A0}"/>
                  </a:ext>
                </a:extLst>
              </p:cNvPr>
              <p:cNvSpPr txBox="1"/>
              <p:nvPr/>
            </p:nvSpPr>
            <p:spPr>
              <a:xfrm>
                <a:off x="7255608" y="1304829"/>
                <a:ext cx="8613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76235378-F6F7-B543-AABD-B788983FE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5608" y="1304829"/>
                <a:ext cx="861390" cy="400110"/>
              </a:xfrm>
              <a:prstGeom prst="rect">
                <a:avLst/>
              </a:prstGeom>
              <a:blipFill>
                <a:blip r:embed="rId10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Segnaposto numero diapositiva 4">
            <a:extLst>
              <a:ext uri="{FF2B5EF4-FFF2-40B4-BE49-F238E27FC236}">
                <a16:creationId xmlns:a16="http://schemas.microsoft.com/office/drawing/2014/main" id="{F32FB3FB-E052-AA4E-A36D-0EAB5B131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28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1579732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it-IT"/>
                </a:defPPr>
                <a:lvl1pPr marL="0" algn="ctr" defTabSz="914400" rtl="0" eaLnBrk="1" latinLnBrk="0" hangingPunct="1">
                  <a:defRPr sz="9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sz="1400" cap="small" dirty="0"/>
                  <a:t>ROLE OF MEAN </a:t>
                </a:r>
                <a14:m>
                  <m:oMath xmlns:m="http://schemas.openxmlformats.org/officeDocument/2006/math">
                    <m:r>
                      <a:rPr lang="it-IT" sz="1400" b="0" i="1" cap="small" smtClean="0">
                        <a:latin typeface="Cambria Math" panose="02040503050406030204" pitchFamily="18" charset="0"/>
                      </a:rPr>
                      <m:t>(≠0)</m:t>
                    </m:r>
                  </m:oMath>
                </a14:m>
                <a:endParaRPr lang="it-IT" sz="1400" cap="small" dirty="0"/>
              </a:p>
            </p:txBody>
          </p:sp>
        </mc:Choice>
        <mc:Fallback xmlns="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  <a:blipFill>
                <a:blip r:embed="rId2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ACAC38C-B53F-B94A-A2B5-10F5B8787C38}"/>
                  </a:ext>
                </a:extLst>
              </p:cNvPr>
              <p:cNvSpPr txBox="1"/>
              <p:nvPr/>
            </p:nvSpPr>
            <p:spPr>
              <a:xfrm>
                <a:off x="606537" y="1270095"/>
                <a:ext cx="754985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Constantia" panose="02030602050306030303" pitchFamily="18" charset="0"/>
                  </a:rPr>
                  <a:t>Since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1)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≠ 0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. 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 </a:t>
                </a:r>
                <a:r>
                  <a:rPr lang="it-IT" dirty="0" err="1">
                    <a:latin typeface="Constantia" panose="02030602050306030303" pitchFamily="18" charset="0"/>
                  </a:rPr>
                  <a:t>solution</a:t>
                </a:r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latin typeface="Constantia" panose="02030602050306030303" pitchFamily="18" charset="0"/>
                  </a:rPr>
                  <a:t>follow</a:t>
                </a:r>
                <a:r>
                  <a:rPr lang="it-IT" dirty="0">
                    <a:latin typeface="Constantia" panose="02030602050306030303" pitchFamily="18" charset="0"/>
                  </a:rPr>
                  <a:t> a 					</a:t>
                </a:r>
                <a:r>
                  <a:rPr lang="it-IT" b="1" i="1" dirty="0">
                    <a:latin typeface="Constantia" panose="02030602050306030303" pitchFamily="18" charset="0"/>
                  </a:rPr>
                  <a:t>multivariate </a:t>
                </a:r>
                <a:r>
                  <a:rPr lang="it-IT" b="1" i="1" dirty="0" err="1">
                    <a:latin typeface="Constantia" panose="02030602050306030303" pitchFamily="18" charset="0"/>
                  </a:rPr>
                  <a:t>normal</a:t>
                </a:r>
                <a:r>
                  <a:rPr lang="it-IT" b="1" i="1" dirty="0">
                    <a:latin typeface="Constantia" panose="02030602050306030303" pitchFamily="18" charset="0"/>
                  </a:rPr>
                  <a:t> </a:t>
                </a:r>
                <a:r>
                  <a:rPr lang="it-IT" b="1" i="1" dirty="0" err="1">
                    <a:latin typeface="Constantia" panose="02030602050306030303" pitchFamily="18" charset="0"/>
                  </a:rPr>
                  <a:t>distribution</a:t>
                </a:r>
                <a:endParaRPr lang="it-IT" b="1" i="1" dirty="0">
                  <a:latin typeface="Constantia" panose="02030602050306030303" pitchFamily="18" charset="0"/>
                </a:endParaRPr>
              </a:p>
              <a:p>
                <a:endParaRPr lang="it-IT" dirty="0">
                  <a:latin typeface="Constantia" panose="02030602050306030303" pitchFamily="18" charset="0"/>
                </a:endParaRPr>
              </a:p>
              <a:p>
                <a:endParaRPr lang="it-IT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ACAC38C-B53F-B94A-A2B5-10F5B8787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37" y="1270095"/>
                <a:ext cx="7549852" cy="1200329"/>
              </a:xfrm>
              <a:prstGeom prst="rect">
                <a:avLst/>
              </a:prstGeom>
              <a:blipFill>
                <a:blip r:embed="rId3"/>
                <a:stretch>
                  <a:fillRect l="-671" t="-208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tangolo 11">
            <a:extLst>
              <a:ext uri="{FF2B5EF4-FFF2-40B4-BE49-F238E27FC236}">
                <a16:creationId xmlns:a16="http://schemas.microsoft.com/office/drawing/2014/main" id="{052DCF31-4B75-FF45-887F-866A68ADECCE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Multivariate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normal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distribution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B10FD11-4413-3348-9C98-FC5BB5EB7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D72C453-67AD-C74C-BF3E-085DC8AC1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451" y="1947134"/>
            <a:ext cx="2388138" cy="2058070"/>
          </a:xfrm>
          <a:prstGeom prst="rect">
            <a:avLst/>
          </a:prstGeom>
        </p:spPr>
      </p:pic>
      <p:sp>
        <p:nvSpPr>
          <p:cNvPr id="10" name="Segnaposto numero diapositiva 4">
            <a:extLst>
              <a:ext uri="{FF2B5EF4-FFF2-40B4-BE49-F238E27FC236}">
                <a16:creationId xmlns:a16="http://schemas.microsoft.com/office/drawing/2014/main" id="{1A065E0D-50A4-864C-A52A-3AA473E9C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29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3637741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Introduction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8749" y="1110363"/>
                <a:ext cx="7538720" cy="2318638"/>
              </a:xfrm>
            </p:spPr>
            <p:txBody>
              <a:bodyPr>
                <a:noAutofit/>
              </a:bodyPr>
              <a:lstStyle/>
              <a:p>
                <a:pPr marL="0" indent="0">
                  <a:buSzPct val="120000"/>
                  <a:buNone/>
                </a:pPr>
                <a:r>
                  <a:rPr lang="it-IT" sz="1600" dirty="0">
                    <a:latin typeface="Constantia" panose="02030602050306030303" pitchFamily="18" charset="0"/>
                  </a:rPr>
                  <a:t>Starting from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Generalized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Lotka</a:t>
                </a:r>
                <a:r>
                  <a:rPr lang="it-IT" sz="1600" dirty="0">
                    <a:latin typeface="Constantia" panose="02030602050306030303" pitchFamily="18" charset="0"/>
                  </a:rPr>
                  <a:t>-Volterra (GLV)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population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dynamics</a:t>
                </a:r>
                <a:r>
                  <a:rPr lang="it-IT" sz="1600" dirty="0">
                    <a:latin typeface="Constantia" panose="02030602050306030303" pitchFamily="18" charset="0"/>
                  </a:rPr>
                  <a:t>:</a:t>
                </a:r>
              </a:p>
              <a:p>
                <a:pPr marL="0" indent="0" algn="ctr">
                  <a:buSzPct val="120000"/>
                  <a:buNone/>
                </a:pPr>
                <a:endParaRPr lang="it-IT" sz="1600" dirty="0">
                  <a:latin typeface="Constantia" panose="02030602050306030303" pitchFamily="18" charset="0"/>
                </a:endParaRPr>
              </a:p>
              <a:p>
                <a:pPr marL="0" indent="0" algn="ctr"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60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sz="160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(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𝑡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)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𝑑𝑡</m:t>
                          </m:r>
                        </m:den>
                      </m:f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=</m:t>
                      </m:r>
                      <m:sSub>
                        <m:sSubPr>
                          <m:ctrlPr>
                            <a:rPr lang="it-IT" sz="160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𝑋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sz="160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𝑡</m:t>
                          </m: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 </m:t>
                      </m:r>
                      <m:d>
                        <m:dPr>
                          <m:ctrlPr>
                            <a:rPr lang="it-IT" sz="160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60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it-IT" sz="160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</m:ctrlPr>
                            </m:naryPr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t-IT" sz="1600" i="1" smtClean="0">
                                      <a:latin typeface="Cambria Math" panose="02040503050406030204" pitchFamily="18" charset="0"/>
                                      <a:cs typeface="Angsana New" panose="02020603050405020304" pitchFamily="18" charset="-34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cs typeface="Angsana New" panose="02020603050405020304" pitchFamily="18" charset="-34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cs typeface="Angsana New" panose="02020603050405020304" pitchFamily="18" charset="-34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it-IT" sz="1600" i="1" smtClean="0">
                                      <a:latin typeface="Cambria Math" panose="02040503050406030204" pitchFamily="18" charset="0"/>
                                      <a:cs typeface="Angsana New" panose="02020603050405020304" pitchFamily="18" charset="-34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cs typeface="Angsana New" panose="02020603050405020304" pitchFamily="18" charset="-34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cs typeface="Angsana New" panose="02020603050405020304" pitchFamily="18" charset="-34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600" i="1" smtClean="0">
                                      <a:latin typeface="Cambria Math" panose="02040503050406030204" pitchFamily="18" charset="0"/>
                                      <a:cs typeface="Angsana New" panose="02020603050405020304" pitchFamily="18" charset="-34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cs typeface="Angsana New" panose="02020603050405020304" pitchFamily="18" charset="-34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nary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      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𝑖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∈[1,2,…,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𝑛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 ]</m:t>
                      </m:r>
                    </m:oMath>
                  </m:oMathPara>
                </a14:m>
                <a:endParaRPr lang="it-IT" sz="1600" b="0" i="1" dirty="0">
                  <a:latin typeface="Cambria Math" panose="02040503050406030204" pitchFamily="18" charset="0"/>
                  <a:cs typeface="Angsana New" panose="02020603050405020304" pitchFamily="18" charset="-34"/>
                </a:endParaRPr>
              </a:p>
              <a:p>
                <a:pPr marL="0" indent="4714875">
                  <a:lnSpc>
                    <a:spcPct val="100000"/>
                  </a:lnSpc>
                  <a:spcBef>
                    <a:spcPts val="400"/>
                  </a:spcBef>
                  <a:buSzPct val="120000"/>
                  <a:buNone/>
                </a:pPr>
                <a14:m>
                  <m:oMath xmlns:m="http://schemas.openxmlformats.org/officeDocument/2006/math">
                    <m:r>
                      <a:rPr lang="it-IT" sz="14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𝑛</m:t>
                    </m:r>
                    <m:r>
                      <a:rPr lang="it-IT" sz="14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:</m:t>
                    </m:r>
                  </m:oMath>
                </a14:m>
                <a:r>
                  <a:rPr lang="it-IT" sz="14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   # of </a:t>
                </a:r>
                <a:r>
                  <a:rPr lang="it-IT" sz="14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different</a:t>
                </a:r>
                <a:r>
                  <a:rPr lang="it-IT" sz="14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</a:t>
                </a:r>
                <a:r>
                  <a:rPr lang="it-IT" sz="14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species</a:t>
                </a:r>
                <a:endParaRPr lang="it-IT" sz="1400" b="0" i="1" dirty="0">
                  <a:latin typeface="Cambria Math" panose="02040503050406030204" pitchFamily="18" charset="0"/>
                  <a:cs typeface="Angsana New" panose="02020603050405020304" pitchFamily="18" charset="-34"/>
                </a:endParaRPr>
              </a:p>
              <a:p>
                <a:pPr marL="0" indent="4714875">
                  <a:lnSpc>
                    <a:spcPct val="100000"/>
                  </a:lnSpc>
                  <a:spcBef>
                    <a:spcPts val="400"/>
                  </a:spcBef>
                  <a:buSzPct val="12000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400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</m:ctrlPr>
                      </m:sSubPr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𝑋</m:t>
                        </m:r>
                      </m:e>
                      <m:sub>
                        <m:r>
                          <a:rPr lang="it-IT" sz="1400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𝑖</m:t>
                        </m:r>
                      </m:sub>
                    </m:sSub>
                    <m:r>
                      <a:rPr lang="it-IT" sz="14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:</m:t>
                    </m:r>
                  </m:oMath>
                </a14:m>
                <a:r>
                  <a:rPr lang="it-IT" sz="14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  </a:t>
                </a:r>
                <a14:m>
                  <m:oMath xmlns:m="http://schemas.openxmlformats.org/officeDocument/2006/math">
                    <m:r>
                      <a:rPr lang="it-IT" sz="1400" i="1" dirty="0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𝑖</m:t>
                    </m:r>
                  </m:oMath>
                </a14:m>
                <a:r>
                  <a:rPr lang="it-IT" sz="14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-</a:t>
                </a:r>
                <a:r>
                  <a:rPr lang="it-IT" sz="14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esim</a:t>
                </a:r>
                <a:r>
                  <a:rPr lang="it-IT" sz="14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</a:t>
                </a:r>
                <a:r>
                  <a:rPr lang="it-IT" sz="14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species</a:t>
                </a:r>
                <a:r>
                  <a:rPr lang="it-IT" sz="14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</a:t>
                </a:r>
                <a:r>
                  <a:rPr lang="it-IT" sz="14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abundance</a:t>
                </a:r>
                <a:endParaRPr lang="it-IT" sz="1400" i="1" dirty="0">
                  <a:latin typeface="Constantia" panose="02030602050306030303" pitchFamily="18" charset="0"/>
                  <a:cs typeface="Angsana New" panose="02020603050405020304" pitchFamily="18" charset="-34"/>
                </a:endParaRPr>
              </a:p>
              <a:p>
                <a:pPr marL="0" indent="4714875">
                  <a:lnSpc>
                    <a:spcPct val="100000"/>
                  </a:lnSpc>
                  <a:spcBef>
                    <a:spcPts val="400"/>
                  </a:spcBef>
                  <a:buSzPct val="12000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400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</m:ctrlPr>
                      </m:sSubPr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𝑟</m:t>
                        </m:r>
                      </m:e>
                      <m:sub>
                        <m:r>
                          <a:rPr lang="it-IT" sz="1400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𝑖</m:t>
                        </m:r>
                      </m:sub>
                    </m:sSub>
                    <m:r>
                      <a:rPr lang="it-IT" sz="14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:</m:t>
                    </m:r>
                  </m:oMath>
                </a14:m>
                <a:r>
                  <a:rPr lang="it-IT" sz="14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   </a:t>
                </a:r>
                <a14:m>
                  <m:oMath xmlns:m="http://schemas.openxmlformats.org/officeDocument/2006/math">
                    <m:r>
                      <a:rPr lang="it-IT" sz="1400" i="1" dirty="0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𝑖</m:t>
                    </m:r>
                  </m:oMath>
                </a14:m>
                <a:r>
                  <a:rPr lang="it-IT" sz="14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-</a:t>
                </a:r>
                <a:r>
                  <a:rPr lang="it-IT" sz="14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esim</a:t>
                </a:r>
                <a:r>
                  <a:rPr lang="it-IT" sz="14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</a:t>
                </a:r>
                <a:r>
                  <a:rPr lang="it-IT" sz="14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growth</a:t>
                </a:r>
                <a:r>
                  <a:rPr lang="it-IT" sz="14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rate</a:t>
                </a:r>
              </a:p>
              <a:p>
                <a:pPr marL="0" indent="4714875">
                  <a:lnSpc>
                    <a:spcPct val="100000"/>
                  </a:lnSpc>
                  <a:spcBef>
                    <a:spcPts val="400"/>
                  </a:spcBef>
                  <a:buSzPct val="12000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400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</m:ctrlPr>
                      </m:sSubPr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𝐴</m:t>
                        </m:r>
                      </m:e>
                      <m:sub>
                        <m:r>
                          <a:rPr lang="it-IT" sz="1400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𝑖𝑗</m:t>
                        </m:r>
                      </m:sub>
                    </m:sSub>
                    <m:r>
                      <a:rPr lang="it-IT" sz="14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:</m:t>
                    </m:r>
                  </m:oMath>
                </a14:m>
                <a:r>
                  <a:rPr lang="it-IT" sz="14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 </a:t>
                </a:r>
                <a:r>
                  <a:rPr lang="it-IT" sz="14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interaction</a:t>
                </a:r>
                <a:r>
                  <a:rPr lang="it-IT" sz="14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</a:t>
                </a:r>
                <a:r>
                  <a:rPr lang="it-IT" sz="14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matrix</a:t>
                </a:r>
                <a:r>
                  <a:rPr lang="it-IT" sz="14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of </a:t>
                </a:r>
                <a:r>
                  <a:rPr lang="it-IT" sz="14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species</a:t>
                </a:r>
                <a:endParaRPr lang="it-IT" sz="1400" i="1" dirty="0">
                  <a:latin typeface="Constantia" panose="02030602050306030303" pitchFamily="18" charset="0"/>
                  <a:cs typeface="Angsana New" panose="02020603050405020304" pitchFamily="18" charset="-34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8749" y="1110363"/>
                <a:ext cx="7538720" cy="2318638"/>
              </a:xfrm>
              <a:blipFill>
                <a:blip r:embed="rId3"/>
                <a:stretch>
                  <a:fillRect l="-337" t="-15217" b="-32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D71ABFB-8478-CC49-BAAA-6331EF4E14C1}"/>
              </a:ext>
            </a:extLst>
          </p:cNvPr>
          <p:cNvSpPr txBox="1"/>
          <p:nvPr/>
        </p:nvSpPr>
        <p:spPr>
          <a:xfrm>
            <a:off x="8038239" y="169164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6081403-FA35-0E45-83C3-8E5E19A5267C}"/>
                  </a:ext>
                </a:extLst>
              </p:cNvPr>
              <p:cNvSpPr txBox="1"/>
              <p:nvPr/>
            </p:nvSpPr>
            <p:spPr>
              <a:xfrm>
                <a:off x="706904" y="4897505"/>
                <a:ext cx="7774086" cy="138499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b="1" dirty="0">
                    <a:latin typeface="Franklin Gothic Demi Cond" panose="020B0603020102020204" pitchFamily="34" charset="0"/>
                  </a:rPr>
                  <a:t>DIFFERENT PERSPECTIVE</a:t>
                </a:r>
              </a:p>
              <a:p>
                <a:pPr algn="ctr"/>
                <a:r>
                  <a:rPr lang="it-IT" sz="1600" dirty="0" err="1">
                    <a:latin typeface="Constantia" panose="02030602050306030303" pitchFamily="18" charset="0"/>
                  </a:rPr>
                  <a:t>What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is</a:t>
                </a:r>
                <a:r>
                  <a:rPr lang="it-IT" sz="1600" dirty="0">
                    <a:latin typeface="Constantia" panose="02030602050306030303" pitchFamily="18" charset="0"/>
                  </a:rPr>
                  <a:t> the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probability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b="1" i="1" dirty="0" err="1">
                    <a:latin typeface="Constantia" panose="02030602050306030303" pitchFamily="18" charset="0"/>
                  </a:rPr>
                  <a:t>all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>
                    <a:latin typeface="Constantia" panose="02030602050306030303" pitchFamily="18" charset="0"/>
                  </a:rPr>
                  <a:t>the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dirty="0">
                    <a:latin typeface="Constantia" panose="02030602050306030303" pitchFamily="18" charset="0"/>
                  </a:rPr>
                  <a:t> in a community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cohexist</a:t>
                </a:r>
                <a:r>
                  <a:rPr lang="it-IT" sz="1600" dirty="0">
                    <a:latin typeface="Constantia" panose="02030602050306030303" pitchFamily="18" charset="0"/>
                  </a:rPr>
                  <a:t>?</a:t>
                </a:r>
              </a:p>
              <a:p>
                <a:pPr algn="ctr"/>
                <a:r>
                  <a:rPr lang="it-IT" sz="3200" dirty="0">
                    <a:latin typeface="Constantia" panose="02030602050306030303" pitchFamily="18" charset="0"/>
                  </a:rPr>
                  <a:t>=</a:t>
                </a:r>
              </a:p>
              <a:p>
                <a:pPr algn="ctr"/>
                <a:r>
                  <a:rPr lang="it-IT" sz="1600" b="1" i="1" dirty="0" err="1">
                    <a:latin typeface="Constantia" panose="02030602050306030303" pitchFamily="18" charset="0"/>
                  </a:rPr>
                  <a:t>Probability</a:t>
                </a:r>
                <a:r>
                  <a:rPr lang="it-IT" sz="1600" b="1" i="1" dirty="0">
                    <a:latin typeface="Constantia" panose="02030602050306030303" pitchFamily="18" charset="0"/>
                  </a:rPr>
                  <a:t> of </a:t>
                </a:r>
                <a:r>
                  <a:rPr lang="it-IT" sz="1600" b="1" i="1" dirty="0" err="1">
                    <a:latin typeface="Constantia" panose="02030602050306030303" pitchFamily="18" charset="0"/>
                  </a:rPr>
                  <a:t>finding</a:t>
                </a:r>
                <a:r>
                  <a:rPr lang="it-IT" sz="1600" b="1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it-IT" sz="1600" b="1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b="1" i="1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b="1" i="1" dirty="0">
                    <a:latin typeface="Constantia" panose="02030602050306030303" pitchFamily="18" charset="0"/>
                  </a:rPr>
                  <a:t> (out of </a:t>
                </a:r>
                <a14:m>
                  <m:oMath xmlns:m="http://schemas.openxmlformats.org/officeDocument/2006/math">
                    <m:r>
                      <a:rPr lang="it-IT" sz="16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it-IT" sz="1600" b="1" i="1" dirty="0">
                    <a:latin typeface="Constantia" panose="02030602050306030303" pitchFamily="18" charset="0"/>
                  </a:rPr>
                  <a:t>) </a:t>
                </a:r>
                <a:r>
                  <a:rPr lang="it-IT" sz="1600" b="1" i="1" dirty="0" err="1">
                    <a:latin typeface="Constantia" panose="02030602050306030303" pitchFamily="18" charset="0"/>
                  </a:rPr>
                  <a:t>after</a:t>
                </a:r>
                <a:r>
                  <a:rPr lang="it-IT" sz="1600" b="1" i="1" dirty="0">
                    <a:latin typeface="Constantia" panose="02030602050306030303" pitchFamily="18" charset="0"/>
                  </a:rPr>
                  <a:t> the </a:t>
                </a:r>
                <a:r>
                  <a:rPr lang="it-IT" sz="1600" b="1" i="1" dirty="0" err="1">
                    <a:latin typeface="Constantia" panose="02030602050306030303" pitchFamily="18" charset="0"/>
                  </a:rPr>
                  <a:t>dynamic</a:t>
                </a:r>
                <a:r>
                  <a:rPr lang="it-IT" sz="1600" b="1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b="1" i="1" dirty="0" err="1">
                    <a:latin typeface="Constantia" panose="02030602050306030303" pitchFamily="18" charset="0"/>
                  </a:rPr>
                  <a:t>evolution</a:t>
                </a:r>
                <a:endParaRPr lang="it-IT" sz="1600" b="1" i="1" dirty="0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6081403-FA35-0E45-83C3-8E5E19A52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04" y="4897505"/>
                <a:ext cx="7774086" cy="1384995"/>
              </a:xfrm>
              <a:prstGeom prst="rect">
                <a:avLst/>
              </a:prstGeom>
              <a:blipFill>
                <a:blip r:embed="rId5"/>
                <a:stretch>
                  <a:fillRect t="-1802" b="-360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allout con freccia in giù 18">
            <a:extLst>
              <a:ext uri="{FF2B5EF4-FFF2-40B4-BE49-F238E27FC236}">
                <a16:creationId xmlns:a16="http://schemas.microsoft.com/office/drawing/2014/main" id="{A3B0276C-218D-F14F-8DA6-3BEB60DDEF7D}"/>
              </a:ext>
            </a:extLst>
          </p:cNvPr>
          <p:cNvSpPr/>
          <p:nvPr/>
        </p:nvSpPr>
        <p:spPr>
          <a:xfrm>
            <a:off x="706904" y="3497214"/>
            <a:ext cx="7774085" cy="1400291"/>
          </a:xfrm>
          <a:prstGeom prst="downArrowCallout">
            <a:avLst>
              <a:gd name="adj1" fmla="val 8342"/>
              <a:gd name="adj2" fmla="val 12506"/>
              <a:gd name="adj3" fmla="val 10424"/>
              <a:gd name="adj4" fmla="val 75388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120000"/>
            </a:pPr>
            <a:r>
              <a:rPr lang="it-IT" sz="2000" b="1" i="1" dirty="0">
                <a:solidFill>
                  <a:schemeClr val="tx1"/>
                </a:solidFill>
                <a:latin typeface="Franklin Gothic Medium" panose="020B0603020102020204" pitchFamily="34" charset="0"/>
                <a:cs typeface="Angsana New" panose="02020603050405020304" pitchFamily="18" charset="-34"/>
              </a:rPr>
              <a:t>PROBLEMS</a:t>
            </a:r>
            <a:r>
              <a:rPr lang="it-IT" sz="2000" i="1" dirty="0">
                <a:solidFill>
                  <a:schemeClr val="tx1"/>
                </a:solidFill>
                <a:latin typeface="Franklin Gothic Medium" panose="020B0603020102020204" pitchFamily="34" charset="0"/>
                <a:cs typeface="Angsana New" panose="02020603050405020304" pitchFamily="18" charset="-34"/>
              </a:rPr>
              <a:t>: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difficult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to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manage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with a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lot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of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species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   →   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parameters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fine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tuning</a:t>
            </a:r>
            <a:endParaRPr lang="it-IT" sz="1600" dirty="0">
              <a:solidFill>
                <a:schemeClr val="tx1"/>
              </a:solidFill>
              <a:latin typeface="Constantia" panose="02030602050306030303" pitchFamily="18" charset="0"/>
            </a:endParaRP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we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observe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only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a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portions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(</a:t>
            </a:r>
            <a:r>
              <a:rPr lang="it-IT" sz="1600" i="1" dirty="0" err="1">
                <a:solidFill>
                  <a:schemeClr val="tx1"/>
                </a:solidFill>
                <a:latin typeface="Constantia" panose="02030602050306030303" pitchFamily="18" charset="0"/>
              </a:rPr>
              <a:t>pruned</a:t>
            </a:r>
            <a:r>
              <a:rPr lang="it-IT" sz="1600" i="1" dirty="0">
                <a:solidFill>
                  <a:schemeClr val="tx1"/>
                </a:solidFill>
                <a:latin typeface="Constantia" panose="02030602050306030303" pitchFamily="18" charset="0"/>
              </a:rPr>
              <a:t> by </a:t>
            </a:r>
            <a:r>
              <a:rPr lang="it-IT" sz="1600" i="1" dirty="0" err="1">
                <a:solidFill>
                  <a:schemeClr val="tx1"/>
                </a:solidFill>
                <a:latin typeface="Constantia" panose="02030602050306030303" pitchFamily="18" charset="0"/>
              </a:rPr>
              <a:t>dynamics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)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instead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of the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entire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species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’ pool</a:t>
            </a:r>
            <a:endParaRPr lang="it-IT" sz="1600" dirty="0">
              <a:solidFill>
                <a:schemeClr val="tx1"/>
              </a:solidFill>
            </a:endParaRPr>
          </a:p>
        </p:txBody>
      </p:sp>
      <p:sp>
        <p:nvSpPr>
          <p:cNvPr id="25" name="Segnaposto piè di pagina 3">
            <a:extLst>
              <a:ext uri="{FF2B5EF4-FFF2-40B4-BE49-F238E27FC236}">
                <a16:creationId xmlns:a16="http://schemas.microsoft.com/office/drawing/2014/main" id="{0110ED1A-1BE0-3844-986E-B9EFE2D0A397}"/>
              </a:ext>
            </a:extLst>
          </p:cNvPr>
          <p:cNvSpPr txBox="1">
            <a:spLocks/>
          </p:cNvSpPr>
          <p:nvPr/>
        </p:nvSpPr>
        <p:spPr>
          <a:xfrm>
            <a:off x="3357879" y="6510652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INTRODUCTION</a:t>
            </a:r>
          </a:p>
        </p:txBody>
      </p:sp>
      <p:sp>
        <p:nvSpPr>
          <p:cNvPr id="12" name="Segnaposto numero diapositiva 4">
            <a:extLst>
              <a:ext uri="{FF2B5EF4-FFF2-40B4-BE49-F238E27FC236}">
                <a16:creationId xmlns:a16="http://schemas.microsoft.com/office/drawing/2014/main" id="{B854C38E-62BA-AC4F-845B-FB0753177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3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352225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it-IT"/>
                </a:defPPr>
                <a:lvl1pPr marL="0" algn="ctr" defTabSz="914400" rtl="0" eaLnBrk="1" latinLnBrk="0" hangingPunct="1">
                  <a:defRPr sz="9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sz="1400" cap="small" dirty="0"/>
                  <a:t>ROLE OF MEAN </a:t>
                </a:r>
                <a14:m>
                  <m:oMath xmlns:m="http://schemas.openxmlformats.org/officeDocument/2006/math">
                    <m:r>
                      <a:rPr lang="it-IT" sz="1400" b="0" i="1" cap="small" smtClean="0">
                        <a:latin typeface="Cambria Math" panose="02040503050406030204" pitchFamily="18" charset="0"/>
                      </a:rPr>
                      <m:t>(≠0)</m:t>
                    </m:r>
                  </m:oMath>
                </a14:m>
                <a:endParaRPr lang="it-IT" sz="1400" cap="small" dirty="0"/>
              </a:p>
            </p:txBody>
          </p:sp>
        </mc:Choice>
        <mc:Fallback xmlns="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  <a:blipFill>
                <a:blip r:embed="rId2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ACAC38C-B53F-B94A-A2B5-10F5B8787C38}"/>
                  </a:ext>
                </a:extLst>
              </p:cNvPr>
              <p:cNvSpPr txBox="1"/>
              <p:nvPr/>
            </p:nvSpPr>
            <p:spPr>
              <a:xfrm>
                <a:off x="606537" y="1270095"/>
                <a:ext cx="754985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Constantia" panose="02030602050306030303" pitchFamily="18" charset="0"/>
                  </a:rPr>
                  <a:t>Since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1)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≠ 0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. 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 </a:t>
                </a:r>
                <a:r>
                  <a:rPr lang="it-IT" dirty="0" err="1">
                    <a:latin typeface="Constantia" panose="02030602050306030303" pitchFamily="18" charset="0"/>
                  </a:rPr>
                  <a:t>solution</a:t>
                </a:r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latin typeface="Constantia" panose="02030602050306030303" pitchFamily="18" charset="0"/>
                  </a:rPr>
                  <a:t>follow</a:t>
                </a:r>
                <a:r>
                  <a:rPr lang="it-IT" dirty="0">
                    <a:latin typeface="Constantia" panose="02030602050306030303" pitchFamily="18" charset="0"/>
                  </a:rPr>
                  <a:t> a 					</a:t>
                </a:r>
                <a:r>
                  <a:rPr lang="it-IT" b="1" i="1" dirty="0">
                    <a:latin typeface="Constantia" panose="02030602050306030303" pitchFamily="18" charset="0"/>
                  </a:rPr>
                  <a:t>multivariate </a:t>
                </a:r>
                <a:r>
                  <a:rPr lang="it-IT" b="1" i="1" dirty="0" err="1">
                    <a:latin typeface="Constantia" panose="02030602050306030303" pitchFamily="18" charset="0"/>
                  </a:rPr>
                  <a:t>normal</a:t>
                </a:r>
                <a:r>
                  <a:rPr lang="it-IT" b="1" i="1" dirty="0">
                    <a:latin typeface="Constantia" panose="02030602050306030303" pitchFamily="18" charset="0"/>
                  </a:rPr>
                  <a:t> </a:t>
                </a:r>
                <a:r>
                  <a:rPr lang="it-IT" b="1" i="1" dirty="0" err="1">
                    <a:latin typeface="Constantia" panose="02030602050306030303" pitchFamily="18" charset="0"/>
                  </a:rPr>
                  <a:t>distribution</a:t>
                </a:r>
                <a:endParaRPr lang="it-IT" b="1" i="1" dirty="0">
                  <a:latin typeface="Constantia" panose="02030602050306030303" pitchFamily="18" charset="0"/>
                </a:endParaRPr>
              </a:p>
              <a:p>
                <a:endParaRPr lang="it-IT" dirty="0">
                  <a:latin typeface="Constantia" panose="02030602050306030303" pitchFamily="18" charset="0"/>
                </a:endParaRPr>
              </a:p>
              <a:p>
                <a:endParaRPr lang="it-IT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ACAC38C-B53F-B94A-A2B5-10F5B8787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37" y="1270095"/>
                <a:ext cx="7549852" cy="1200329"/>
              </a:xfrm>
              <a:prstGeom prst="rect">
                <a:avLst/>
              </a:prstGeom>
              <a:blipFill>
                <a:blip r:embed="rId3"/>
                <a:stretch>
                  <a:fillRect l="-671" t="-208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tangolo 11">
            <a:extLst>
              <a:ext uri="{FF2B5EF4-FFF2-40B4-BE49-F238E27FC236}">
                <a16:creationId xmlns:a16="http://schemas.microsoft.com/office/drawing/2014/main" id="{052DCF31-4B75-FF45-887F-866A68ADECCE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Multivariate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normal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distribution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B10FD11-4413-3348-9C98-FC5BB5EB7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D72C453-67AD-C74C-BF3E-085DC8AC1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451" y="1947134"/>
            <a:ext cx="2388138" cy="20580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59C8DC-1681-A444-889A-F8C172198DF4}"/>
                  </a:ext>
                </a:extLst>
              </p:cNvPr>
              <p:cNvSpPr txBox="1"/>
              <p:nvPr/>
            </p:nvSpPr>
            <p:spPr>
              <a:xfrm>
                <a:off x="526628" y="2265059"/>
                <a:ext cx="6122823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can be </a:t>
                </a:r>
                <a:r>
                  <a:rPr lang="it-IT" dirty="0" err="1">
                    <a:latin typeface="Constantia" panose="02030602050306030303" pitchFamily="18" charset="0"/>
                  </a:rPr>
                  <a:t>written</a:t>
                </a:r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latin typeface="Constantia" panose="02030602050306030303" pitchFamily="18" charset="0"/>
                  </a:rPr>
                  <a:t>as</a:t>
                </a:r>
                <a:r>
                  <a:rPr lang="it-IT" dirty="0">
                    <a:latin typeface="Constantia" panose="02030602050306030303" pitchFamily="18" charset="0"/>
                  </a:rPr>
                  <a:t> double </a:t>
                </a:r>
                <a:r>
                  <a:rPr lang="it-IT" dirty="0" err="1">
                    <a:latin typeface="Constantia" panose="02030602050306030303" pitchFamily="18" charset="0"/>
                  </a:rPr>
                  <a:t>integral</a:t>
                </a:r>
                <a:r>
                  <a:rPr lang="it-IT" dirty="0">
                    <a:latin typeface="Constantia" panose="02030602050306030303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it-IT" b="1" i="1" cap="small" dirty="0" err="1">
                    <a:solidFill>
                      <a:srgbClr val="C00000"/>
                    </a:solidFill>
                    <a:latin typeface="Constantia" panose="02030602050306030303" pitchFamily="18" charset="0"/>
                  </a:rPr>
                  <a:t>bad</a:t>
                </a:r>
                <a:r>
                  <a:rPr lang="it-IT" b="1" i="1" cap="small" dirty="0">
                    <a:solidFill>
                      <a:srgbClr val="C00000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b="1" i="1" cap="small" dirty="0" err="1">
                    <a:solidFill>
                      <a:srgbClr val="C00000"/>
                    </a:solidFill>
                    <a:latin typeface="Constantia" panose="02030602050306030303" pitchFamily="18" charset="0"/>
                  </a:rPr>
                  <a:t>beast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</a:p>
              <a:p>
                <a:pPr algn="ctr"/>
                <a:r>
                  <a:rPr lang="it-IT" dirty="0">
                    <a:latin typeface="Constantia" panose="02030602050306030303" pitchFamily="18" charset="0"/>
                  </a:rPr>
                  <a:t>↓</a:t>
                </a:r>
              </a:p>
              <a:p>
                <a:pPr algn="ctr"/>
                <a:endParaRPr lang="it-IT" sz="500" dirty="0">
                  <a:latin typeface="Constantia" panose="02030602050306030303" pitchFamily="18" charset="0"/>
                </a:endParaRPr>
              </a:p>
              <a:p>
                <a:pPr algn="ctr"/>
                <a:r>
                  <a:rPr lang="it-IT" cap="small" dirty="0" err="1">
                    <a:latin typeface="Constantia" panose="02030602050306030303" pitchFamily="18" charset="0"/>
                  </a:rPr>
                  <a:t>computed</a:t>
                </a:r>
                <a:r>
                  <a:rPr lang="it-IT" cap="small" dirty="0">
                    <a:latin typeface="Constantia" panose="02030602050306030303" pitchFamily="18" charset="0"/>
                  </a:rPr>
                  <a:t> </a:t>
                </a:r>
                <a:r>
                  <a:rPr lang="it-IT" cap="small" dirty="0" err="1">
                    <a:latin typeface="Constantia" panose="02030602050306030303" pitchFamily="18" charset="0"/>
                  </a:rPr>
                  <a:t>numerically</a:t>
                </a:r>
                <a:r>
                  <a:rPr lang="it-IT" dirty="0">
                    <a:latin typeface="Constantia" panose="02030602050306030303" pitchFamily="18" charset="0"/>
                  </a:rPr>
                  <a:t>  </a:t>
                </a:r>
              </a:p>
              <a:p>
                <a:pPr algn="ctr"/>
                <a:endParaRPr lang="it-IT" sz="500" dirty="0">
                  <a:latin typeface="Constantia" panose="02030602050306030303" pitchFamily="18" charset="0"/>
                </a:endParaRPr>
              </a:p>
              <a:p>
                <a:pPr algn="ctr"/>
                <a:r>
                  <a:rPr lang="it-IT" sz="1400" dirty="0">
                    <a:latin typeface="Constantia" panose="02030602050306030303" pitchFamily="18" charset="0"/>
                  </a:rPr>
                  <a:t>with </a:t>
                </a:r>
                <a:r>
                  <a:rPr lang="it-IT" sz="1400" dirty="0" err="1">
                    <a:latin typeface="Constantia" panose="02030602050306030303" pitchFamily="18" charset="0"/>
                  </a:rPr>
                  <a:t>many</a:t>
                </a:r>
                <a:r>
                  <a:rPr lang="it-IT" sz="1400" dirty="0">
                    <a:latin typeface="Constantia" panose="02030602050306030303" pitchFamily="18" charset="0"/>
                  </a:rPr>
                  <a:t> </a:t>
                </a:r>
                <a:r>
                  <a:rPr lang="it-IT" sz="1400" dirty="0" err="1">
                    <a:latin typeface="Constantia" panose="02030602050306030303" pitchFamily="18" charset="0"/>
                  </a:rPr>
                  <a:t>approximations</a:t>
                </a:r>
                <a:r>
                  <a:rPr lang="it-IT" sz="1400" dirty="0">
                    <a:latin typeface="Constantia" panose="02030602050306030303" pitchFamily="18" charset="0"/>
                  </a:rPr>
                  <a:t>:  </a:t>
                </a:r>
                <a:r>
                  <a:rPr lang="it-IT" sz="1400" b="1" dirty="0" err="1">
                    <a:latin typeface="Constantia" panose="02030602050306030303" pitchFamily="18" charset="0"/>
                  </a:rPr>
                  <a:t>saddle-point</a:t>
                </a:r>
                <a:r>
                  <a:rPr lang="it-IT" sz="1400" b="1" dirty="0">
                    <a:latin typeface="Constantia" panose="02030602050306030303" pitchFamily="18" charset="0"/>
                  </a:rPr>
                  <a:t> [</a:t>
                </a:r>
                <a:r>
                  <a:rPr lang="it-IT" sz="1400" dirty="0">
                    <a:latin typeface="Constantia" panose="02030602050306030303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it-IT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it-IT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≫1</m:t>
                    </m:r>
                    <m:r>
                      <a:rPr lang="it-IT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it-IT" sz="1400" dirty="0">
                    <a:latin typeface="Constantia" panose="02030602050306030303" pitchFamily="18" charset="0"/>
                  </a:rPr>
                  <a:t>, </a:t>
                </a:r>
              </a:p>
              <a:p>
                <a:pPr algn="ctr"/>
                <a:r>
                  <a:rPr lang="it-IT" sz="1400" dirty="0">
                    <a:latin typeface="Constantia" panose="02030602050306030303" pitchFamily="18" charset="0"/>
                  </a:rPr>
                  <a:t>Hubbard-Stratonovich, FFT, Stirling,…</a:t>
                </a:r>
                <a:endParaRPr lang="it-IT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59C8DC-1681-A444-889A-F8C172198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28" y="2265059"/>
                <a:ext cx="6122823" cy="1508105"/>
              </a:xfrm>
              <a:prstGeom prst="rect">
                <a:avLst/>
              </a:prstGeom>
              <a:blipFill>
                <a:blip r:embed="rId6"/>
                <a:stretch>
                  <a:fillRect t="-1667" b="-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oppia parentesi quadra 7">
            <a:extLst>
              <a:ext uri="{FF2B5EF4-FFF2-40B4-BE49-F238E27FC236}">
                <a16:creationId xmlns:a16="http://schemas.microsoft.com/office/drawing/2014/main" id="{047C3E77-BB51-0E4F-B24B-28DC16EB222F}"/>
              </a:ext>
            </a:extLst>
          </p:cNvPr>
          <p:cNvSpPr/>
          <p:nvPr/>
        </p:nvSpPr>
        <p:spPr>
          <a:xfrm>
            <a:off x="1369690" y="3170816"/>
            <a:ext cx="4436698" cy="516367"/>
          </a:xfrm>
          <a:prstGeom prst="bracketPair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8" name="Segnaposto numero diapositiva 4">
            <a:extLst>
              <a:ext uri="{FF2B5EF4-FFF2-40B4-BE49-F238E27FC236}">
                <a16:creationId xmlns:a16="http://schemas.microsoft.com/office/drawing/2014/main" id="{38199EAE-A01F-3945-BB6F-893AEF736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30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1311896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it-IT"/>
                </a:defPPr>
                <a:lvl1pPr marL="0" algn="ctr" defTabSz="914400" rtl="0" eaLnBrk="1" latinLnBrk="0" hangingPunct="1">
                  <a:defRPr sz="9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sz="1400" cap="small" dirty="0"/>
                  <a:t>ROLE OF MEAN </a:t>
                </a:r>
                <a14:m>
                  <m:oMath xmlns:m="http://schemas.openxmlformats.org/officeDocument/2006/math">
                    <m:r>
                      <a:rPr lang="it-IT" sz="1400" b="0" i="1" cap="small" smtClean="0">
                        <a:latin typeface="Cambria Math" panose="02040503050406030204" pitchFamily="18" charset="0"/>
                      </a:rPr>
                      <m:t>(≠0)</m:t>
                    </m:r>
                  </m:oMath>
                </a14:m>
                <a:endParaRPr lang="it-IT" sz="1400" cap="small" dirty="0"/>
              </a:p>
            </p:txBody>
          </p:sp>
        </mc:Choice>
        <mc:Fallback xmlns="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  <a:blipFill>
                <a:blip r:embed="rId2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ACAC38C-B53F-B94A-A2B5-10F5B8787C38}"/>
                  </a:ext>
                </a:extLst>
              </p:cNvPr>
              <p:cNvSpPr txBox="1"/>
              <p:nvPr/>
            </p:nvSpPr>
            <p:spPr>
              <a:xfrm>
                <a:off x="606537" y="1270095"/>
                <a:ext cx="754985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Constantia" panose="02030602050306030303" pitchFamily="18" charset="0"/>
                  </a:rPr>
                  <a:t>Since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1)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≠ 0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. 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 </a:t>
                </a:r>
                <a:r>
                  <a:rPr lang="it-IT" dirty="0" err="1">
                    <a:latin typeface="Constantia" panose="02030602050306030303" pitchFamily="18" charset="0"/>
                  </a:rPr>
                  <a:t>solution</a:t>
                </a:r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latin typeface="Constantia" panose="02030602050306030303" pitchFamily="18" charset="0"/>
                  </a:rPr>
                  <a:t>follow</a:t>
                </a:r>
                <a:r>
                  <a:rPr lang="it-IT" dirty="0">
                    <a:latin typeface="Constantia" panose="02030602050306030303" pitchFamily="18" charset="0"/>
                  </a:rPr>
                  <a:t> a 					</a:t>
                </a:r>
                <a:r>
                  <a:rPr lang="it-IT" b="1" i="1" dirty="0">
                    <a:latin typeface="Constantia" panose="02030602050306030303" pitchFamily="18" charset="0"/>
                  </a:rPr>
                  <a:t>multivariate </a:t>
                </a:r>
                <a:r>
                  <a:rPr lang="it-IT" b="1" i="1" dirty="0" err="1">
                    <a:latin typeface="Constantia" panose="02030602050306030303" pitchFamily="18" charset="0"/>
                  </a:rPr>
                  <a:t>normal</a:t>
                </a:r>
                <a:r>
                  <a:rPr lang="it-IT" b="1" i="1" dirty="0">
                    <a:latin typeface="Constantia" panose="02030602050306030303" pitchFamily="18" charset="0"/>
                  </a:rPr>
                  <a:t> </a:t>
                </a:r>
                <a:r>
                  <a:rPr lang="it-IT" b="1" i="1" dirty="0" err="1">
                    <a:latin typeface="Constantia" panose="02030602050306030303" pitchFamily="18" charset="0"/>
                  </a:rPr>
                  <a:t>distribution</a:t>
                </a:r>
                <a:endParaRPr lang="it-IT" b="1" i="1" dirty="0">
                  <a:latin typeface="Constantia" panose="02030602050306030303" pitchFamily="18" charset="0"/>
                </a:endParaRPr>
              </a:p>
              <a:p>
                <a:endParaRPr lang="it-IT" dirty="0">
                  <a:latin typeface="Constantia" panose="02030602050306030303" pitchFamily="18" charset="0"/>
                </a:endParaRPr>
              </a:p>
              <a:p>
                <a:endParaRPr lang="it-IT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ACAC38C-B53F-B94A-A2B5-10F5B8787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37" y="1270095"/>
                <a:ext cx="7549852" cy="1200329"/>
              </a:xfrm>
              <a:prstGeom prst="rect">
                <a:avLst/>
              </a:prstGeom>
              <a:blipFill>
                <a:blip r:embed="rId3"/>
                <a:stretch>
                  <a:fillRect l="-671" t="-208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tangolo 11">
            <a:extLst>
              <a:ext uri="{FF2B5EF4-FFF2-40B4-BE49-F238E27FC236}">
                <a16:creationId xmlns:a16="http://schemas.microsoft.com/office/drawing/2014/main" id="{052DCF31-4B75-FF45-887F-866A68ADECCE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Multivariate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normal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distribution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B10FD11-4413-3348-9C98-FC5BB5EB7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D72C453-67AD-C74C-BF3E-085DC8AC1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451" y="1947134"/>
            <a:ext cx="2388138" cy="20580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59C8DC-1681-A444-889A-F8C172198DF4}"/>
                  </a:ext>
                </a:extLst>
              </p:cNvPr>
              <p:cNvSpPr txBox="1"/>
              <p:nvPr/>
            </p:nvSpPr>
            <p:spPr>
              <a:xfrm>
                <a:off x="526628" y="2265059"/>
                <a:ext cx="6122823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can be </a:t>
                </a:r>
                <a:r>
                  <a:rPr lang="it-IT" dirty="0" err="1">
                    <a:latin typeface="Constantia" panose="02030602050306030303" pitchFamily="18" charset="0"/>
                  </a:rPr>
                  <a:t>written</a:t>
                </a:r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latin typeface="Constantia" panose="02030602050306030303" pitchFamily="18" charset="0"/>
                  </a:rPr>
                  <a:t>as</a:t>
                </a:r>
                <a:r>
                  <a:rPr lang="it-IT" dirty="0">
                    <a:latin typeface="Constantia" panose="02030602050306030303" pitchFamily="18" charset="0"/>
                  </a:rPr>
                  <a:t> double </a:t>
                </a:r>
                <a:r>
                  <a:rPr lang="it-IT" dirty="0" err="1">
                    <a:latin typeface="Constantia" panose="02030602050306030303" pitchFamily="18" charset="0"/>
                  </a:rPr>
                  <a:t>integral</a:t>
                </a:r>
                <a:r>
                  <a:rPr lang="it-IT" dirty="0">
                    <a:latin typeface="Constantia" panose="02030602050306030303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it-IT" b="1" i="1" cap="small" dirty="0" err="1">
                    <a:solidFill>
                      <a:srgbClr val="C00000"/>
                    </a:solidFill>
                    <a:latin typeface="Constantia" panose="02030602050306030303" pitchFamily="18" charset="0"/>
                  </a:rPr>
                  <a:t>bad</a:t>
                </a:r>
                <a:r>
                  <a:rPr lang="it-IT" b="1" i="1" cap="small" dirty="0">
                    <a:solidFill>
                      <a:srgbClr val="C00000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b="1" i="1" cap="small" dirty="0" err="1">
                    <a:solidFill>
                      <a:srgbClr val="C00000"/>
                    </a:solidFill>
                    <a:latin typeface="Constantia" panose="02030602050306030303" pitchFamily="18" charset="0"/>
                  </a:rPr>
                  <a:t>beast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</a:p>
              <a:p>
                <a:pPr algn="ctr"/>
                <a:r>
                  <a:rPr lang="it-IT" dirty="0">
                    <a:latin typeface="Constantia" panose="02030602050306030303" pitchFamily="18" charset="0"/>
                  </a:rPr>
                  <a:t>↓</a:t>
                </a:r>
              </a:p>
              <a:p>
                <a:pPr algn="ctr"/>
                <a:endParaRPr lang="it-IT" sz="500" dirty="0">
                  <a:latin typeface="Constantia" panose="02030602050306030303" pitchFamily="18" charset="0"/>
                </a:endParaRPr>
              </a:p>
              <a:p>
                <a:pPr algn="ctr"/>
                <a:r>
                  <a:rPr lang="it-IT" cap="small" dirty="0" err="1">
                    <a:latin typeface="Constantia" panose="02030602050306030303" pitchFamily="18" charset="0"/>
                  </a:rPr>
                  <a:t>computed</a:t>
                </a:r>
                <a:r>
                  <a:rPr lang="it-IT" cap="small" dirty="0">
                    <a:latin typeface="Constantia" panose="02030602050306030303" pitchFamily="18" charset="0"/>
                  </a:rPr>
                  <a:t> </a:t>
                </a:r>
                <a:r>
                  <a:rPr lang="it-IT" cap="small" dirty="0" err="1">
                    <a:latin typeface="Constantia" panose="02030602050306030303" pitchFamily="18" charset="0"/>
                  </a:rPr>
                  <a:t>numerically</a:t>
                </a:r>
                <a:r>
                  <a:rPr lang="it-IT" dirty="0">
                    <a:latin typeface="Constantia" panose="02030602050306030303" pitchFamily="18" charset="0"/>
                  </a:rPr>
                  <a:t>  </a:t>
                </a:r>
              </a:p>
              <a:p>
                <a:pPr algn="ctr"/>
                <a:endParaRPr lang="it-IT" sz="500" dirty="0">
                  <a:latin typeface="Constantia" panose="02030602050306030303" pitchFamily="18" charset="0"/>
                </a:endParaRPr>
              </a:p>
              <a:p>
                <a:pPr algn="ctr"/>
                <a:r>
                  <a:rPr lang="it-IT" sz="1400" dirty="0">
                    <a:latin typeface="Constantia" panose="02030602050306030303" pitchFamily="18" charset="0"/>
                  </a:rPr>
                  <a:t>with </a:t>
                </a:r>
                <a:r>
                  <a:rPr lang="it-IT" sz="1400" dirty="0" err="1">
                    <a:latin typeface="Constantia" panose="02030602050306030303" pitchFamily="18" charset="0"/>
                  </a:rPr>
                  <a:t>many</a:t>
                </a:r>
                <a:r>
                  <a:rPr lang="it-IT" sz="1400" dirty="0">
                    <a:latin typeface="Constantia" panose="02030602050306030303" pitchFamily="18" charset="0"/>
                  </a:rPr>
                  <a:t> </a:t>
                </a:r>
                <a:r>
                  <a:rPr lang="it-IT" sz="1400" dirty="0" err="1">
                    <a:latin typeface="Constantia" panose="02030602050306030303" pitchFamily="18" charset="0"/>
                  </a:rPr>
                  <a:t>approximations</a:t>
                </a:r>
                <a:r>
                  <a:rPr lang="it-IT" sz="1400" dirty="0">
                    <a:latin typeface="Constantia" panose="02030602050306030303" pitchFamily="18" charset="0"/>
                  </a:rPr>
                  <a:t>:  </a:t>
                </a:r>
                <a:r>
                  <a:rPr lang="it-IT" sz="1400" b="1" dirty="0" err="1">
                    <a:latin typeface="Constantia" panose="02030602050306030303" pitchFamily="18" charset="0"/>
                  </a:rPr>
                  <a:t>saddle-point</a:t>
                </a:r>
                <a:r>
                  <a:rPr lang="it-IT" sz="1400" b="1" dirty="0">
                    <a:latin typeface="Constantia" panose="02030602050306030303" pitchFamily="18" charset="0"/>
                  </a:rPr>
                  <a:t> [</a:t>
                </a:r>
                <a:r>
                  <a:rPr lang="it-IT" sz="1400" dirty="0">
                    <a:latin typeface="Constantia" panose="02030602050306030303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it-IT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it-IT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it-IT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it-IT" sz="1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it-IT" sz="1400" dirty="0">
                    <a:latin typeface="Constantia" panose="02030602050306030303" pitchFamily="18" charset="0"/>
                  </a:rPr>
                  <a:t>, </a:t>
                </a:r>
              </a:p>
              <a:p>
                <a:pPr algn="ctr"/>
                <a:r>
                  <a:rPr lang="it-IT" sz="1400" dirty="0">
                    <a:latin typeface="Constantia" panose="02030602050306030303" pitchFamily="18" charset="0"/>
                  </a:rPr>
                  <a:t>Hubbard-Stratonovich, FFT, Stirling,…</a:t>
                </a:r>
                <a:endParaRPr lang="it-IT" dirty="0">
                  <a:latin typeface="Constantia" panose="02030602050306030303" pitchFamily="18" charset="0"/>
                </a:endParaRPr>
              </a:p>
              <a:p>
                <a:pPr algn="ctr"/>
                <a:endParaRPr lang="it-IT" sz="1000" dirty="0">
                  <a:latin typeface="Constantia" panose="02030602050306030303" pitchFamily="18" charset="0"/>
                </a:endParaRPr>
              </a:p>
              <a:p>
                <a:pPr algn="ctr"/>
                <a:r>
                  <a:rPr lang="it-IT" dirty="0">
                    <a:latin typeface="Constantia" panose="02030602050306030303" pitchFamily="18" charset="0"/>
                  </a:rPr>
                  <a:t>↓</a:t>
                </a: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59C8DC-1681-A444-889A-F8C172198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28" y="2265059"/>
                <a:ext cx="6122823" cy="1938992"/>
              </a:xfrm>
              <a:prstGeom prst="rect">
                <a:avLst/>
              </a:prstGeom>
              <a:blipFill>
                <a:blip r:embed="rId6"/>
                <a:stretch>
                  <a:fillRect t="-1299" b="-259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oppia parentesi quadra 7">
            <a:extLst>
              <a:ext uri="{FF2B5EF4-FFF2-40B4-BE49-F238E27FC236}">
                <a16:creationId xmlns:a16="http://schemas.microsoft.com/office/drawing/2014/main" id="{047C3E77-BB51-0E4F-B24B-28DC16EB222F}"/>
              </a:ext>
            </a:extLst>
          </p:cNvPr>
          <p:cNvSpPr/>
          <p:nvPr/>
        </p:nvSpPr>
        <p:spPr>
          <a:xfrm>
            <a:off x="1369690" y="3170816"/>
            <a:ext cx="4436698" cy="516367"/>
          </a:xfrm>
          <a:prstGeom prst="bracketPair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B4EE94DD-C314-BC41-8701-9BC137A544F8}"/>
                  </a:ext>
                </a:extLst>
              </p:cNvPr>
              <p:cNvSpPr txBox="1"/>
              <p:nvPr/>
            </p:nvSpPr>
            <p:spPr>
              <a:xfrm>
                <a:off x="1001914" y="4387575"/>
                <a:ext cx="5172250" cy="74616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𝑛𝑞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rad>
                        </m:den>
                      </m:f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𝑛𝐹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B4EE94DD-C314-BC41-8701-9BC137A54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914" y="4387575"/>
                <a:ext cx="5172250" cy="746166"/>
              </a:xfrm>
              <a:prstGeom prst="rect">
                <a:avLst/>
              </a:prstGeom>
              <a:blipFill>
                <a:blip r:embed="rId7"/>
                <a:stretch>
                  <a:fillRect b="-5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A0884C54-3D55-2740-B1D9-6126936BFB09}"/>
                  </a:ext>
                </a:extLst>
              </p:cNvPr>
              <p:cNvSpPr txBox="1"/>
              <p:nvPr/>
            </p:nvSpPr>
            <p:spPr>
              <a:xfrm>
                <a:off x="2602438" y="5504560"/>
                <a:ext cx="6122824" cy="48705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numCol="1" rtlCol="0" anchor="b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it-IT" sz="1600" smtClean="0">
                        <a:latin typeface="Cambria Math" panose="02040503050406030204" pitchFamily="18" charset="0"/>
                      </a:rPr>
                      <m:t>•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it-IT" sz="16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it-IT" sz="16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/>
                  <a:t>           </a:t>
                </a:r>
                <a14:m>
                  <m:oMath xmlns:m="http://schemas.openxmlformats.org/officeDocument/2006/math">
                    <m:r>
                      <a:rPr lang="it-IT" sz="1600" b="0" i="0" smtClean="0">
                        <a:latin typeface="Cambria Math" panose="02040503050406030204" pitchFamily="18" charset="0"/>
                      </a:rPr>
                      <m:t>•  </m:t>
                    </m:r>
                    <m:r>
                      <a:rPr lang="it-IT" sz="160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it-IT" sz="16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acc>
                          <m:accPr>
                            <m:chr m:val="̂"/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den>
                    </m:f>
                    <m:r>
                      <a:rPr lang="it-IT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  <m:r>
                      <a:rPr lang="it-IT" sz="1600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a:rPr lang="it-IT" sz="1600">
                        <a:latin typeface="Cambria Math" panose="02040503050406030204" pitchFamily="18" charset="0"/>
                      </a:rPr>
                      <m:t>•</m:t>
                    </m:r>
                    <m:r>
                      <a:rPr lang="it-IT" sz="1600" b="1" i="1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it-IT" sz="1600" b="0" i="0" smtClean="0"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it-IT" sz="1600">
                        <a:latin typeface="Cambria Math" panose="02040503050406030204" pitchFamily="18" charset="0"/>
                      </a:rPr>
                      <m:t>•</m:t>
                    </m:r>
                    <m:r>
                      <a:rPr lang="it-IT" sz="160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it-IT" sz="16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𝛾</m:t>
                        </m:r>
                        <m:d>
                          <m:d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num>
                      <m:den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endParaRPr lang="it-IT" sz="1600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A0884C54-3D55-2740-B1D9-6126936BF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438" y="5504560"/>
                <a:ext cx="6122824" cy="487056"/>
              </a:xfrm>
              <a:prstGeom prst="rect">
                <a:avLst/>
              </a:prstGeom>
              <a:blipFill>
                <a:blip r:embed="rId8"/>
                <a:stretch>
                  <a:fillRect b="-487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80BAC52-B05C-8B4D-9FF6-BC38AD4F29AE}"/>
              </a:ext>
            </a:extLst>
          </p:cNvPr>
          <p:cNvSpPr txBox="1"/>
          <p:nvPr/>
        </p:nvSpPr>
        <p:spPr>
          <a:xfrm>
            <a:off x="8202523" y="4508057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[4]</a:t>
            </a:r>
          </a:p>
        </p:txBody>
      </p:sp>
      <p:sp>
        <p:nvSpPr>
          <p:cNvPr id="17" name="Segnaposto numero diapositiva 4">
            <a:extLst>
              <a:ext uri="{FF2B5EF4-FFF2-40B4-BE49-F238E27FC236}">
                <a16:creationId xmlns:a16="http://schemas.microsoft.com/office/drawing/2014/main" id="{9F080862-F8B9-E34E-8B36-17BF5129A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31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41285217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it-IT"/>
                </a:defPPr>
                <a:lvl1pPr marL="0" algn="ctr" defTabSz="914400" rtl="0" eaLnBrk="1" latinLnBrk="0" hangingPunct="1">
                  <a:defRPr sz="9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sz="1400" cap="small" dirty="0"/>
                  <a:t>ROLE OF MEAN </a:t>
                </a:r>
                <a14:m>
                  <m:oMath xmlns:m="http://schemas.openxmlformats.org/officeDocument/2006/math">
                    <m:r>
                      <a:rPr lang="it-IT" sz="1400" b="0" i="1" cap="small" smtClean="0">
                        <a:latin typeface="Cambria Math" panose="02040503050406030204" pitchFamily="18" charset="0"/>
                      </a:rPr>
                      <m:t>(≠0)</m:t>
                    </m:r>
                  </m:oMath>
                </a14:m>
                <a:endParaRPr lang="it-IT" sz="1400" cap="small" dirty="0"/>
              </a:p>
            </p:txBody>
          </p:sp>
        </mc:Choice>
        <mc:Fallback xmlns="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  <a:blipFill>
                <a:blip r:embed="rId2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ACAC38C-B53F-B94A-A2B5-10F5B8787C38}"/>
                  </a:ext>
                </a:extLst>
              </p:cNvPr>
              <p:cNvSpPr txBox="1"/>
              <p:nvPr/>
            </p:nvSpPr>
            <p:spPr>
              <a:xfrm>
                <a:off x="606537" y="1270095"/>
                <a:ext cx="7549852" cy="152952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Constantia" panose="02030602050306030303" pitchFamily="18" charset="0"/>
                  </a:rPr>
                  <a:t>The </a:t>
                </a:r>
                <a:r>
                  <a:rPr lang="it-IT" b="1" i="1" dirty="0">
                    <a:latin typeface="Constantia" panose="02030602050306030303" pitchFamily="18" charset="0"/>
                  </a:rPr>
                  <a:t>mode</a:t>
                </a:r>
                <a:r>
                  <a:rPr lang="it-IT" dirty="0">
                    <a:latin typeface="Constantia" panose="02030602050306030303" pitchFamily="18" charset="0"/>
                  </a:rPr>
                  <a:t> of the </a:t>
                </a:r>
                <a:r>
                  <a:rPr lang="it-IT" dirty="0" err="1">
                    <a:latin typeface="Constantia" panose="02030602050306030303" pitchFamily="18" charset="0"/>
                  </a:rPr>
                  <a:t>distribution</a:t>
                </a:r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latin typeface="Constantia" panose="02030602050306030303" pitchFamily="18" charset="0"/>
                  </a:rPr>
                  <a:t>is</a:t>
                </a:r>
                <a:r>
                  <a:rPr lang="it-IT" dirty="0">
                    <a:latin typeface="Constantia" panose="02030602050306030303" pitchFamily="18" charset="0"/>
                  </a:rPr>
                  <a:t>:</a:t>
                </a:r>
              </a:p>
              <a:p>
                <a:endParaRPr lang="it-IT" dirty="0">
                  <a:latin typeface="Constantia" panose="02030602050306030303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>
                                              <a:latin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</m:e>
                                        <m:sup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p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 −</m:t>
                          </m:r>
                          <m:rad>
                            <m:radPr>
                              <m:degHide m:val="on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rad>
                          <m:d>
                            <m:dPr>
                              <m:begChr m:val="["/>
                              <m:endChr m:val="]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dirty="0">
                  <a:latin typeface="Constantia" panose="02030602050306030303" pitchFamily="18" charset="0"/>
                </a:endParaRPr>
              </a:p>
              <a:p>
                <a:endParaRPr lang="it-IT" sz="10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ACAC38C-B53F-B94A-A2B5-10F5B8787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37" y="1270095"/>
                <a:ext cx="7549852" cy="1529521"/>
              </a:xfrm>
              <a:prstGeom prst="rect">
                <a:avLst/>
              </a:prstGeom>
              <a:blipFill>
                <a:blip r:embed="rId3"/>
                <a:stretch>
                  <a:fillRect l="-671" t="-163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tangolo 11">
            <a:extLst>
              <a:ext uri="{FF2B5EF4-FFF2-40B4-BE49-F238E27FC236}">
                <a16:creationId xmlns:a16="http://schemas.microsoft.com/office/drawing/2014/main" id="{052DCF31-4B75-FF45-887F-866A68ADECCE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Multivariate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normal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distribution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B10FD11-4413-3348-9C98-FC5BB5EB7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B4EE94DD-C314-BC41-8701-9BC137A544F8}"/>
                  </a:ext>
                </a:extLst>
              </p:cNvPr>
              <p:cNvSpPr txBox="1"/>
              <p:nvPr/>
            </p:nvSpPr>
            <p:spPr>
              <a:xfrm>
                <a:off x="688489" y="3683722"/>
                <a:ext cx="5204545" cy="253723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>
                    <a:latin typeface="Constantia" panose="02030602050306030303" pitchFamily="18" charset="0"/>
                  </a:rPr>
                  <a:t>A </a:t>
                </a:r>
                <a:r>
                  <a:rPr lang="it-IT" dirty="0" err="1">
                    <a:latin typeface="Constantia" panose="02030602050306030303" pitchFamily="18" charset="0"/>
                  </a:rPr>
                  <a:t>simple</a:t>
                </a:r>
                <a:r>
                  <a:rPr lang="it-IT" dirty="0">
                    <a:latin typeface="Constantia" panose="02030602050306030303" pitchFamily="18" charset="0"/>
                  </a:rPr>
                  <a:t> relation </a:t>
                </a:r>
                <a:r>
                  <a:rPr lang="it-IT" dirty="0" err="1">
                    <a:latin typeface="Constantia" panose="02030602050306030303" pitchFamily="18" charset="0"/>
                  </a:rPr>
                  <a:t>arises</a:t>
                </a:r>
                <a:r>
                  <a:rPr lang="it-IT" dirty="0">
                    <a:latin typeface="Constantia" panose="02030602050306030303" pitchFamily="18" charset="0"/>
                  </a:rPr>
                  <a:t> for the curve </a:t>
                </a:r>
                <a:r>
                  <a:rPr lang="it-IT" dirty="0" err="1">
                    <a:latin typeface="Constantia" panose="02030602050306030303" pitchFamily="18" charset="0"/>
                  </a:rPr>
                  <a:t>that</a:t>
                </a:r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latin typeface="Constantia" panose="02030602050306030303" pitchFamily="18" charset="0"/>
                  </a:rPr>
                  <a:t>separates</a:t>
                </a:r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r>
                  <a:rPr lang="it-IT" i="1" u="sng" dirty="0" err="1">
                    <a:latin typeface="Constantia" panose="02030602050306030303" pitchFamily="18" charset="0"/>
                  </a:rPr>
                  <a:t>left</a:t>
                </a:r>
                <a:r>
                  <a:rPr lang="it-IT" i="1" dirty="0">
                    <a:latin typeface="Constantia" panose="02030602050306030303" pitchFamily="18" charset="0"/>
                  </a:rPr>
                  <a:t> and </a:t>
                </a:r>
                <a:r>
                  <a:rPr lang="it-IT" i="1" u="sng" dirty="0">
                    <a:latin typeface="Constantia" panose="02030602050306030303" pitchFamily="18" charset="0"/>
                  </a:rPr>
                  <a:t>right-</a:t>
                </a:r>
                <a:r>
                  <a:rPr lang="it-IT" i="1" u="sng" dirty="0" err="1">
                    <a:latin typeface="Constantia" panose="02030602050306030303" pitchFamily="18" charset="0"/>
                  </a:rPr>
                  <a:t>skewed</a:t>
                </a:r>
                <a:r>
                  <a:rPr lang="it-IT" i="1" u="sng" dirty="0">
                    <a:latin typeface="Constantia" panose="02030602050306030303" pitchFamily="18" charset="0"/>
                  </a:rPr>
                  <a:t> </a:t>
                </a:r>
                <a:r>
                  <a:rPr lang="it-IT" i="1" u="sng" dirty="0" err="1">
                    <a:latin typeface="Constantia" panose="02030602050306030303" pitchFamily="18" charset="0"/>
                  </a:rPr>
                  <a:t>distributions</a:t>
                </a:r>
                <a:r>
                  <a:rPr lang="it-IT" dirty="0">
                    <a:latin typeface="Constantia" panose="02030602050306030303" pitchFamily="18" charset="0"/>
                  </a:rPr>
                  <a:t> by </a:t>
                </a:r>
                <a:r>
                  <a:rPr lang="it-IT" dirty="0" err="1">
                    <a:latin typeface="Constantia" panose="02030602050306030303" pitchFamily="18" charset="0"/>
                  </a:rPr>
                  <a:t>choosing</a:t>
                </a:r>
                <a:r>
                  <a:rPr lang="it-IT" dirty="0">
                    <a:latin typeface="Constantia" panose="02030602050306030303" pitchFamily="18" charset="0"/>
                  </a:rPr>
                  <a:t>:</a:t>
                </a:r>
              </a:p>
              <a:p>
                <a:pPr algn="ctr"/>
                <a:endParaRPr lang="it-IT" dirty="0"/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=1/2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⟹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dirty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it-IT" b="0" i="1" dirty="0">
                  <a:latin typeface="Cambria Math" panose="02040503050406030204" pitchFamily="18" charset="0"/>
                </a:endParaRPr>
              </a:p>
              <a:p>
                <a:pPr algn="ctr"/>
                <a:endParaRPr lang="it-IT" sz="1000" dirty="0">
                  <a:latin typeface="Constantia" panose="02030602050306030303" pitchFamily="18" charset="0"/>
                </a:endParaRPr>
              </a:p>
              <a:p>
                <a:pPr algn="ctr"/>
                <a:r>
                  <a:rPr lang="it-IT" dirty="0">
                    <a:latin typeface="Constantia" panose="02030602050306030303" pitchFamily="18" charset="0"/>
                  </a:rPr>
                  <a:t>↓</a:t>
                </a:r>
              </a:p>
              <a:p>
                <a:pPr algn="ctr"/>
                <a:endParaRPr lang="it-IT" sz="1000" dirty="0">
                  <a:latin typeface="Constantia" panose="02030602050306030303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r>
                            <a:rPr lang="it-IT" i="1" dirty="0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     ⟹    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it-IT" i="1" dirty="0">
                  <a:latin typeface="Cambria Math" panose="02040503050406030204" pitchFamily="18" charset="0"/>
                </a:endParaRPr>
              </a:p>
              <a:p>
                <a:pPr algn="ctr"/>
                <a:endParaRPr lang="it-IT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B4EE94DD-C314-BC41-8701-9BC137A54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89" y="3683722"/>
                <a:ext cx="5204545" cy="2537233"/>
              </a:xfrm>
              <a:prstGeom prst="rect">
                <a:avLst/>
              </a:prstGeom>
              <a:blipFill>
                <a:blip r:embed="rId5"/>
                <a:stretch>
                  <a:fillRect l="-485" t="-495" r="-485" b="-49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B6525B1-ADDC-0245-B56B-520A3E4A048D}"/>
              </a:ext>
            </a:extLst>
          </p:cNvPr>
          <p:cNvSpPr txBox="1"/>
          <p:nvPr/>
        </p:nvSpPr>
        <p:spPr>
          <a:xfrm>
            <a:off x="7415491" y="207096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[5]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5B8655DE-1313-7345-8D0E-F79232EDBED0}"/>
                  </a:ext>
                </a:extLst>
              </p:cNvPr>
              <p:cNvSpPr txBox="1"/>
              <p:nvPr/>
            </p:nvSpPr>
            <p:spPr>
              <a:xfrm>
                <a:off x="1122904" y="2972463"/>
                <a:ext cx="3125856" cy="544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400" b="0" i="0" dirty="0">
                    <a:latin typeface="Constantia" panose="02030602050306030303" pitchFamily="18" charset="0"/>
                  </a:rPr>
                  <a:t>where:</a:t>
                </a:r>
                <a14:m>
                  <m:oMath xmlns:m="http://schemas.openxmlformats.org/officeDocument/2006/math">
                    <m:r>
                      <a:rPr lang="it-IT" sz="1400" b="0" i="0" dirty="0" smtClean="0"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it-IT" sz="1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1400" i="0" dirty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l-GR" sz="1400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l-GR" sz="1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400" i="1" dirty="0" err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it-IT" sz="1400" i="1" dirty="0">
                        <a:latin typeface="Cambria Math" panose="02040503050406030204" pitchFamily="18" charset="0"/>
                      </a:rPr>
                      <m:t>) = </m:t>
                    </m:r>
                    <m:rad>
                      <m:radPr>
                        <m:degHide m:val="on"/>
                        <m:ctrlPr>
                          <a:rPr lang="it-IT" sz="1400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it-IT" sz="140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sSup>
                      <m:sSupPr>
                        <m:ctrlPr>
                          <a:rPr lang="it-IT" sz="1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4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1400" i="0" dirty="0">
                            <a:latin typeface="Cambria Math" panose="02040503050406030204" pitchFamily="18" charset="0"/>
                          </a:rPr>
                          <m:t>erf</m:t>
                        </m:r>
                      </m:e>
                      <m:sup>
                        <m:r>
                          <a:rPr lang="it-IT" sz="1400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it-IT" sz="1400" i="1" dirty="0">
                        <a:latin typeface="Cambria Math" panose="02040503050406030204" pitchFamily="18" charset="0"/>
                      </a:rPr>
                      <m:t>(2</m:t>
                    </m:r>
                    <m:r>
                      <a:rPr lang="it-IT" sz="1400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it-IT" sz="1400" i="1" dirty="0">
                        <a:latin typeface="Cambria Math" panose="02040503050406030204" pitchFamily="18" charset="0"/>
                      </a:rPr>
                      <m:t> − 1) </m:t>
                    </m:r>
                  </m:oMath>
                </a14:m>
                <a:endParaRPr lang="it-IT" sz="1400" dirty="0">
                  <a:latin typeface="Constantia" panose="02030602050306030303" pitchFamily="18" charset="0"/>
                </a:endParaRPr>
              </a:p>
              <a:p>
                <a:endParaRPr lang="it-IT" sz="14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5B8655DE-1313-7345-8D0E-F79232EDB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904" y="2972463"/>
                <a:ext cx="3125856" cy="544188"/>
              </a:xfrm>
              <a:prstGeom prst="rect">
                <a:avLst/>
              </a:prstGeom>
              <a:blipFill>
                <a:blip r:embed="rId6"/>
                <a:stretch>
                  <a:fillRect l="-81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Doppia parentesi quadra 20">
            <a:extLst>
              <a:ext uri="{FF2B5EF4-FFF2-40B4-BE49-F238E27FC236}">
                <a16:creationId xmlns:a16="http://schemas.microsoft.com/office/drawing/2014/main" id="{4E95846A-3034-BB4C-8F1E-BE4F8F9794FF}"/>
              </a:ext>
            </a:extLst>
          </p:cNvPr>
          <p:cNvSpPr/>
          <p:nvPr/>
        </p:nvSpPr>
        <p:spPr>
          <a:xfrm>
            <a:off x="1122904" y="2928383"/>
            <a:ext cx="3018790" cy="516367"/>
          </a:xfrm>
          <a:prstGeom prst="bracketPair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D83BC70A-75BA-5249-A1E0-DDF53A629C2B}"/>
              </a:ext>
            </a:extLst>
          </p:cNvPr>
          <p:cNvCxnSpPr/>
          <p:nvPr/>
        </p:nvCxnSpPr>
        <p:spPr>
          <a:xfrm>
            <a:off x="5390310" y="2826734"/>
            <a:ext cx="0" cy="7196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49781421-D17E-EB4A-B73D-E8CEF2B42F28}"/>
              </a:ext>
            </a:extLst>
          </p:cNvPr>
          <p:cNvSpPr txBox="1"/>
          <p:nvPr/>
        </p:nvSpPr>
        <p:spPr>
          <a:xfrm>
            <a:off x="5190451" y="557725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[6]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5A813A09-2193-8E4B-B95D-FAE9BC3B729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108309" y="2999959"/>
            <a:ext cx="2714232" cy="3166605"/>
          </a:xfrm>
          <a:prstGeom prst="rect">
            <a:avLst/>
          </a:prstGeom>
        </p:spPr>
      </p:pic>
      <p:sp>
        <p:nvSpPr>
          <p:cNvPr id="19" name="Segnaposto numero diapositiva 4">
            <a:extLst>
              <a:ext uri="{FF2B5EF4-FFF2-40B4-BE49-F238E27FC236}">
                <a16:creationId xmlns:a16="http://schemas.microsoft.com/office/drawing/2014/main" id="{0F095560-08A5-0F48-9DEC-AD1D8279B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32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30632710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it-IT"/>
                </a:defPPr>
                <a:lvl1pPr marL="0" algn="ctr" defTabSz="914400" rtl="0" eaLnBrk="1" latinLnBrk="0" hangingPunct="1">
                  <a:defRPr sz="9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sz="1400" cap="small" dirty="0"/>
                  <a:t>ROLE OF MEAN </a:t>
                </a:r>
                <a14:m>
                  <m:oMath xmlns:m="http://schemas.openxmlformats.org/officeDocument/2006/math">
                    <m:r>
                      <a:rPr lang="it-IT" sz="1400" b="0" i="1" cap="small" smtClean="0">
                        <a:latin typeface="Cambria Math" panose="02040503050406030204" pitchFamily="18" charset="0"/>
                      </a:rPr>
                      <m:t>(≠0)</m:t>
                    </m:r>
                  </m:oMath>
                </a14:m>
                <a:endParaRPr lang="it-IT" sz="1400" cap="small" dirty="0"/>
              </a:p>
            </p:txBody>
          </p:sp>
        </mc:Choice>
        <mc:Fallback xmlns="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  <a:blipFill>
                <a:blip r:embed="rId2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tangolo 11">
            <a:extLst>
              <a:ext uri="{FF2B5EF4-FFF2-40B4-BE49-F238E27FC236}">
                <a16:creationId xmlns:a16="http://schemas.microsoft.com/office/drawing/2014/main" id="{052DCF31-4B75-FF45-887F-866A68ADECCE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…with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structure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B10FD11-4413-3348-9C98-FC5BB5EB7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7F09763-3932-CA40-A57C-7B50592096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37061" y="1204856"/>
            <a:ext cx="8269877" cy="4894728"/>
          </a:xfrm>
          <a:prstGeom prst="rect">
            <a:avLst/>
          </a:prstGeom>
        </p:spPr>
      </p:pic>
      <p:sp>
        <p:nvSpPr>
          <p:cNvPr id="10" name="Segnaposto numero diapositiva 4">
            <a:extLst>
              <a:ext uri="{FF2B5EF4-FFF2-40B4-BE49-F238E27FC236}">
                <a16:creationId xmlns:a16="http://schemas.microsoft.com/office/drawing/2014/main" id="{4A4EE790-EE8B-8D4A-9F64-1E5FF13A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33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9593649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it-IT"/>
                </a:defPPr>
                <a:lvl1pPr marL="0" algn="ctr" defTabSz="914400" rtl="0" eaLnBrk="1" latinLnBrk="0" hangingPunct="1">
                  <a:defRPr sz="9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sz="1400" cap="small" dirty="0"/>
                  <a:t>ROLE OF MEAN </a:t>
                </a:r>
                <a14:m>
                  <m:oMath xmlns:m="http://schemas.openxmlformats.org/officeDocument/2006/math">
                    <m:r>
                      <a:rPr lang="it-IT" sz="1400" b="0" i="1" cap="small" smtClean="0">
                        <a:latin typeface="Cambria Math" panose="02040503050406030204" pitchFamily="18" charset="0"/>
                      </a:rPr>
                      <m:t>(≠0)</m:t>
                    </m:r>
                  </m:oMath>
                </a14:m>
                <a:endParaRPr lang="it-IT" sz="1400" cap="small" dirty="0"/>
              </a:p>
            </p:txBody>
          </p:sp>
        </mc:Choice>
        <mc:Fallback xmlns="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  <a:blipFill>
                <a:blip r:embed="rId2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tangolo 11">
            <a:extLst>
              <a:ext uri="{FF2B5EF4-FFF2-40B4-BE49-F238E27FC236}">
                <a16:creationId xmlns:a16="http://schemas.microsoft.com/office/drawing/2014/main" id="{052DCF31-4B75-FF45-887F-866A68ADECCE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…with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structure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B10FD11-4413-3348-9C98-FC5BB5EB7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7F09763-3932-CA40-A57C-7B50592096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37061" y="1183341"/>
            <a:ext cx="8269877" cy="4984941"/>
          </a:xfrm>
          <a:prstGeom prst="rect">
            <a:avLst/>
          </a:prstGeom>
        </p:spPr>
      </p:pic>
      <p:sp>
        <p:nvSpPr>
          <p:cNvPr id="10" name="Segnaposto numero diapositiva 4">
            <a:extLst>
              <a:ext uri="{FF2B5EF4-FFF2-40B4-BE49-F238E27FC236}">
                <a16:creationId xmlns:a16="http://schemas.microsoft.com/office/drawing/2014/main" id="{9371E0A7-D7E3-1C47-BD82-0A27007C4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34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38110061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Conclusions</a:t>
            </a:r>
            <a:endParaRPr lang="it-IT" sz="3200" b="1" cap="small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2C0A9C84-D5C5-6D4C-9FF3-97137E7CD66C}"/>
                  </a:ext>
                </a:extLst>
              </p:cNvPr>
              <p:cNvSpPr txBox="1"/>
              <p:nvPr/>
            </p:nvSpPr>
            <p:spPr>
              <a:xfrm>
                <a:off x="451822" y="998409"/>
                <a:ext cx="801444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400" b="1" cap="small" dirty="0">
                    <a:latin typeface="Constantia" panose="02030602050306030303" pitchFamily="18" charset="0"/>
                  </a:rPr>
                  <a:t>Food web </a:t>
                </a:r>
                <a:r>
                  <a:rPr lang="it-IT" b="1" cap="small" dirty="0">
                    <a:latin typeface="Constantia" panose="02030602050306030303" pitchFamily="18" charset="0"/>
                  </a:rPr>
                  <a:t>	</a:t>
                </a:r>
                <a:r>
                  <a:rPr lang="it-IT" dirty="0">
                    <a:latin typeface="Constantia" panose="02030602050306030303" pitchFamily="18" charset="0"/>
                  </a:rPr>
                  <a:t>	 </a:t>
                </a:r>
                <a:r>
                  <a:rPr lang="it-IT" dirty="0" err="1">
                    <a:latin typeface="Constantia" panose="02030602050306030303" pitchFamily="18" charset="0"/>
                  </a:rPr>
                  <a:t>sampled</a:t>
                </a:r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it-IT" i="1" dirty="0">
                    <a:latin typeface="Constantia" panose="02030602050306030303" pitchFamily="18" charset="0"/>
                  </a:rPr>
                  <a:t> </a:t>
                </a:r>
                <a:r>
                  <a:rPr lang="it-IT" dirty="0">
                    <a:latin typeface="Constantia" panose="02030602050306030303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i="1" dirty="0"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latin typeface="Constantia" panose="02030602050306030303" pitchFamily="18" charset="0"/>
                  </a:rPr>
                  <a:t>independently</a:t>
                </a:r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endParaRPr lang="it-IT" sz="1000" dirty="0">
                  <a:latin typeface="Constantia" panose="02030602050306030303" pitchFamily="18" charset="0"/>
                </a:endParaRPr>
              </a:p>
              <a:p>
                <a:pPr algn="ctr"/>
                <a:r>
                  <a:rPr lang="it-IT" dirty="0">
                    <a:latin typeface="Constantia" panose="02030602050306030303" pitchFamily="18" charset="0"/>
                  </a:rPr>
                  <a:t>			↓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2C0A9C84-D5C5-6D4C-9FF3-97137E7CD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822" y="998409"/>
                <a:ext cx="8014446" cy="738664"/>
              </a:xfrm>
              <a:prstGeom prst="rect">
                <a:avLst/>
              </a:prstGeom>
              <a:blipFill>
                <a:blip r:embed="rId3"/>
                <a:stretch>
                  <a:fillRect t="-6780" b="-1186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802B1CD-CD61-9249-87EA-A5025BDA8CE0}"/>
                  </a:ext>
                </a:extLst>
              </p:cNvPr>
              <p:cNvSpPr txBox="1"/>
              <p:nvPr/>
            </p:nvSpPr>
            <p:spPr>
              <a:xfrm>
                <a:off x="3098203" y="1737073"/>
                <a:ext cx="5507598" cy="945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Constantia" panose="02030602050306030303" pitchFamily="18" charset="0"/>
                  </a:rPr>
                  <a:t>generation of </a:t>
                </a:r>
                <a:r>
                  <a:rPr lang="it-IT" i="1" dirty="0">
                    <a:latin typeface="Constantia" panose="02030602050306030303" pitchFamily="18" charset="0"/>
                  </a:rPr>
                  <a:t>"</a:t>
                </a:r>
                <a:r>
                  <a:rPr lang="it-IT" i="1" u="sng" dirty="0" err="1">
                    <a:latin typeface="Constantia" panose="02030602050306030303" pitchFamily="18" charset="0"/>
                  </a:rPr>
                  <a:t>bad</a:t>
                </a:r>
                <a:r>
                  <a:rPr lang="it-IT" i="1" dirty="0">
                    <a:latin typeface="Constantia" panose="02030602050306030303" pitchFamily="18" charset="0"/>
                  </a:rPr>
                  <a:t>" </a:t>
                </a:r>
                <a:r>
                  <a:rPr lang="it-IT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err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&lt;0   &amp;   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err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i="1" dirty="0" err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&lt;0) </m:t>
                    </m:r>
                  </m:oMath>
                </a14:m>
                <a:endParaRPr lang="it-IT" dirty="0">
                  <a:latin typeface="Constantia" panose="02030602050306030303" pitchFamily="18" charset="0"/>
                </a:endParaRPr>
              </a:p>
              <a:p>
                <a:pPr algn="ctr"/>
                <a:r>
                  <a:rPr lang="it-IT" dirty="0">
                    <a:latin typeface="Constantia" panose="02030602050306030303" pitchFamily="18" charset="0"/>
                  </a:rPr>
                  <a:t>↓</a:t>
                </a:r>
              </a:p>
              <a:p>
                <a:r>
                  <a:rPr lang="it-IT" dirty="0">
                    <a:latin typeface="Constantia" panose="02030602050306030303" pitchFamily="18" charset="0"/>
                  </a:rPr>
                  <a:t>	</a:t>
                </a:r>
                <a:r>
                  <a:rPr lang="it-IT" dirty="0" err="1">
                    <a:latin typeface="Constantia" panose="02030602050306030303" pitchFamily="18" charset="0"/>
                  </a:rPr>
                  <a:t>surely</a:t>
                </a:r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r>
                  <a:rPr lang="it-IT" sz="2000" b="1" cap="small" dirty="0" err="1">
                    <a:latin typeface="Constantia" panose="02030602050306030303" pitchFamily="18" charset="0"/>
                  </a:rPr>
                  <a:t>extincted</a:t>
                </a:r>
                <a:r>
                  <a:rPr lang="it-IT" b="1" dirty="0">
                    <a:latin typeface="Constantia" panose="02030602050306030303" pitchFamily="18" charset="0"/>
                  </a:rPr>
                  <a:t>!   </a:t>
                </a:r>
                <a14:m>
                  <m:oMath xmlns:m="http://schemas.openxmlformats.org/officeDocument/2006/math">
                    <m:r>
                      <a:rPr lang="it-IT" b="1" i="1"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it-IT" b="1" cap="small" dirty="0">
                    <a:latin typeface="Constantia" panose="02030602050306030303" pitchFamily="18" charset="0"/>
                  </a:rPr>
                  <a:t>     </a:t>
                </a:r>
                <a:r>
                  <a:rPr lang="it-IT" b="1" i="1" u="sng" cap="small" dirty="0">
                    <a:latin typeface="Constantia" panose="02030602050306030303" pitchFamily="18" charset="0"/>
                  </a:rPr>
                  <a:t>CORRELATION </a:t>
                </a:r>
                <a:endParaRPr lang="it-IT" i="1" u="sng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802B1CD-CD61-9249-87EA-A5025BDA8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203" y="1737073"/>
                <a:ext cx="5507598" cy="945643"/>
              </a:xfrm>
              <a:prstGeom prst="rect">
                <a:avLst/>
              </a:prstGeom>
              <a:blipFill>
                <a:blip r:embed="rId4"/>
                <a:stretch>
                  <a:fillRect l="-690" t="-2632" b="-92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magine 10">
            <a:extLst>
              <a:ext uri="{FF2B5EF4-FFF2-40B4-BE49-F238E27FC236}">
                <a16:creationId xmlns:a16="http://schemas.microsoft.com/office/drawing/2014/main" id="{53BB18B4-20D5-2243-A764-7BBA63878C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76" r="9776"/>
          <a:stretch/>
        </p:blipFill>
        <p:spPr>
          <a:xfrm>
            <a:off x="40394" y="2867990"/>
            <a:ext cx="4024309" cy="2501153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B75D8BF4-D0EB-5A44-AF1B-91D425AD5EDB}"/>
              </a:ext>
            </a:extLst>
          </p:cNvPr>
          <p:cNvCxnSpPr/>
          <p:nvPr/>
        </p:nvCxnSpPr>
        <p:spPr>
          <a:xfrm>
            <a:off x="3098203" y="1267352"/>
            <a:ext cx="7745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2F4391F7-DF2E-7543-A9C7-E5F5F66D9BE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123951" y="2876861"/>
            <a:ext cx="5020049" cy="25100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E00F04D7-DCBC-D44A-A7E4-79481E58576F}"/>
                  </a:ext>
                </a:extLst>
              </p:cNvPr>
              <p:cNvSpPr txBox="1"/>
              <p:nvPr/>
            </p:nvSpPr>
            <p:spPr>
              <a:xfrm>
                <a:off x="184738" y="5381797"/>
                <a:ext cx="877452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895350">
                  <a:tabLst>
                    <a:tab pos="84138" algn="l"/>
                    <a:tab pos="842963" algn="l"/>
                  </a:tabLst>
                </a:pPr>
                <a:r>
                  <a:rPr lang="it-IT" sz="1600" b="1" i="1" dirty="0"/>
                  <a:t>FIGURE 6: 	</a:t>
                </a:r>
                <a:r>
                  <a:rPr lang="it-IT" sz="1600" b="1" i="1" cap="small" dirty="0">
                    <a:latin typeface="Constantia" panose="02030602050306030303" pitchFamily="18" charset="0"/>
                  </a:rPr>
                  <a:t> </a:t>
                </a:r>
                <a:r>
                  <a:rPr lang="it-IT" sz="1600" b="1" i="1" cap="small" dirty="0" err="1">
                    <a:latin typeface="Constantia" panose="02030602050306030303" pitchFamily="18" charset="0"/>
                  </a:rPr>
                  <a:t>left</a:t>
                </a:r>
                <a:r>
                  <a:rPr lang="it-IT" sz="1600" b="1" i="1" cap="small" dirty="0">
                    <a:latin typeface="Constantia" panose="02030602050306030303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it-IT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ℜ</m:t>
                    </m:r>
                    <m:r>
                      <a:rPr lang="it-IT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it-IT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1400" i="1" dirty="0">
                    <a:latin typeface="Constantia" panose="02030602050306030303" pitchFamily="18" charset="0"/>
                  </a:rPr>
                  <a:t> vs </a:t>
                </a:r>
                <a14:m>
                  <m:oMath xmlns:m="http://schemas.openxmlformats.org/officeDocument/2006/math">
                    <m:r>
                      <a:rPr lang="it-IT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ℑ</m:t>
                    </m:r>
                    <m:r>
                      <a:rPr lang="it-I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it-I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1400" i="1" dirty="0">
                    <a:latin typeface="Constantia" panose="02030602050306030303" pitchFamily="18" charset="0"/>
                  </a:rPr>
                  <a:t>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parts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of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eigenvalues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(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z</a:t>
                </a:r>
                <a:r>
                  <a:rPr lang="it-IT" sz="1400" i="1" dirty="0">
                    <a:latin typeface="Constantia" panose="02030602050306030303" pitchFamily="18" charset="0"/>
                  </a:rPr>
                  <a:t>) of 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interaction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matrix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it-IT" sz="1400" b="1" i="1" dirty="0">
                    <a:latin typeface="Constantia" panose="02030602050306030303" pitchFamily="18" charset="0"/>
                  </a:rPr>
                  <a:t> </a:t>
                </a:r>
                <a:r>
                  <a:rPr lang="it-IT" sz="1400" i="1" dirty="0">
                    <a:solidFill>
                      <a:srgbClr val="C00000"/>
                    </a:solidFill>
                    <a:latin typeface="Constantia" panose="02030602050306030303" pitchFamily="18" charset="0"/>
                  </a:rPr>
                  <a:t>...*</a:t>
                </a:r>
              </a:p>
              <a:p>
                <a:pPr indent="895350">
                  <a:tabLst>
                    <a:tab pos="84138" algn="l"/>
                    <a:tab pos="842963" algn="l"/>
                  </a:tabLst>
                </a:pPr>
                <a:r>
                  <a:rPr lang="it-IT" sz="1600" b="1" i="1" cap="small" dirty="0">
                    <a:latin typeface="Constantia" panose="02030602050306030303" pitchFamily="18" charset="0"/>
                  </a:rPr>
                  <a:t>		right</a:t>
                </a:r>
                <a:r>
                  <a:rPr lang="it-IT" sz="1600" b="1" i="1" dirty="0">
                    <a:latin typeface="Constantia" panose="02030602050306030303" pitchFamily="18" charset="0"/>
                  </a:rPr>
                  <a:t>: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Growth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rates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distribution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</a:t>
                </a:r>
                <a:r>
                  <a:rPr lang="it-IT" sz="1400" i="1" dirty="0">
                    <a:solidFill>
                      <a:srgbClr val="C00000"/>
                    </a:solidFill>
                    <a:latin typeface="Constantia" panose="02030602050306030303" pitchFamily="18" charset="0"/>
                  </a:rPr>
                  <a:t>…*</a:t>
                </a:r>
              </a:p>
              <a:p>
                <a:r>
                  <a:rPr lang="it-IT" sz="1400" i="1" dirty="0">
                    <a:latin typeface="Constantia" panose="02030602050306030303" pitchFamily="18" charset="0"/>
                  </a:rPr>
                  <a:t>		</a:t>
                </a:r>
              </a:p>
              <a:p>
                <a:r>
                  <a:rPr lang="it-IT" sz="1400" i="1" dirty="0">
                    <a:solidFill>
                      <a:srgbClr val="C00000"/>
                    </a:solidFill>
                    <a:latin typeface="Constantia" panose="02030602050306030303" pitchFamily="18" charset="0"/>
                  </a:rPr>
                  <a:t>*…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before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and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after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the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dynamics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has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reached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equilibrium</a:t>
                </a:r>
                <a:r>
                  <a:rPr lang="it-IT" sz="1400" i="1" dirty="0">
                    <a:latin typeface="Constantia" panose="02030602050306030303" pitchFamily="18" charset="0"/>
                  </a:rPr>
                  <a:t>. (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initial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it-IT" sz="1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it-IT" sz="1400" i="1" dirty="0"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r>
                  <a:rPr lang="it-IT" sz="1400" i="1" dirty="0">
                    <a:latin typeface="Constantia" panose="02030602050306030303" pitchFamily="18" charset="0"/>
                  </a:rPr>
                  <a:t>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400" i="1" dirty="0">
                    <a:latin typeface="Constantia" panose="02030602050306030303" pitchFamily="18" charset="0"/>
                  </a:rPr>
                  <a:t>;  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survived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1400" i="1" dirty="0" smtClean="0">
                        <a:latin typeface="Cambria Math" panose="02040503050406030204" pitchFamily="18" charset="0"/>
                      </a:rPr>
                      <m:t>=1525 </m:t>
                    </m:r>
                  </m:oMath>
                </a14:m>
                <a:r>
                  <a:rPr lang="it-IT" sz="1400" i="1" dirty="0">
                    <a:latin typeface="Constantia" panose="02030602050306030303" pitchFamily="18" charset="0"/>
                  </a:rPr>
                  <a:t>species). </a:t>
                </a:r>
                <a:endParaRPr lang="it-IT" sz="1600" i="1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E00F04D7-DCBC-D44A-A7E4-79481E585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38" y="5381797"/>
                <a:ext cx="8774524" cy="1015663"/>
              </a:xfrm>
              <a:prstGeom prst="rect">
                <a:avLst/>
              </a:prstGeom>
              <a:blipFill>
                <a:blip r:embed="rId7"/>
                <a:stretch>
                  <a:fillRect l="-289" t="-1235" b="-617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egnaposto numero diapositiva 4">
            <a:extLst>
              <a:ext uri="{FF2B5EF4-FFF2-40B4-BE49-F238E27FC236}">
                <a16:creationId xmlns:a16="http://schemas.microsoft.com/office/drawing/2014/main" id="{B1996642-331B-5148-968C-08A5D666D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35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9157200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Related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application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&amp; future work 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C0A9C84-D5C5-6D4C-9FF3-97137E7CD66C}"/>
              </a:ext>
            </a:extLst>
          </p:cNvPr>
          <p:cNvSpPr txBox="1"/>
          <p:nvPr/>
        </p:nvSpPr>
        <p:spPr>
          <a:xfrm>
            <a:off x="451821" y="1146336"/>
            <a:ext cx="8240355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400" b="1" cap="small" dirty="0">
                <a:latin typeface="Constantia" panose="02030602050306030303" pitchFamily="18" charset="0"/>
              </a:rPr>
              <a:t>Applications</a:t>
            </a:r>
            <a:endParaRPr lang="it-IT" sz="1000" b="1" cap="small" dirty="0">
              <a:latin typeface="Constantia" panose="02030602050306030303" pitchFamily="18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802B1CD-CD61-9249-87EA-A5025BDA8CE0}"/>
              </a:ext>
            </a:extLst>
          </p:cNvPr>
          <p:cNvSpPr txBox="1"/>
          <p:nvPr/>
        </p:nvSpPr>
        <p:spPr>
          <a:xfrm>
            <a:off x="451820" y="1598761"/>
            <a:ext cx="8240356" cy="18158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Constantia" panose="0203060205030603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Constantia" panose="02030602050306030303" pitchFamily="18" charset="0"/>
              </a:rPr>
              <a:t>Application to </a:t>
            </a:r>
            <a:r>
              <a:rPr lang="it-IT" sz="1600" dirty="0" err="1">
                <a:latin typeface="Constantia" panose="02030602050306030303" pitchFamily="18" charset="0"/>
              </a:rPr>
              <a:t>local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communities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composed</a:t>
            </a:r>
            <a:r>
              <a:rPr lang="it-IT" sz="1600" dirty="0">
                <a:latin typeface="Constantia" panose="02030602050306030303" pitchFamily="18" charset="0"/>
              </a:rPr>
              <a:t> of </a:t>
            </a:r>
            <a:r>
              <a:rPr lang="it-IT" sz="1600" dirty="0" err="1">
                <a:latin typeface="Constantia" panose="02030602050306030303" pitchFamily="18" charset="0"/>
              </a:rPr>
              <a:t>subsets</a:t>
            </a:r>
            <a:r>
              <a:rPr lang="it-IT" sz="1600" dirty="0">
                <a:latin typeface="Constantia" panose="02030602050306030303" pitchFamily="18" charset="0"/>
              </a:rPr>
              <a:t> of the </a:t>
            </a:r>
            <a:r>
              <a:rPr lang="it-IT" sz="1600" dirty="0" err="1">
                <a:latin typeface="Constantia" panose="02030602050306030303" pitchFamily="18" charset="0"/>
              </a:rPr>
              <a:t>same</a:t>
            </a:r>
            <a:r>
              <a:rPr lang="it-IT" sz="1600" dirty="0">
                <a:latin typeface="Constantia" panose="02030602050306030303" pitchFamily="18" charset="0"/>
              </a:rPr>
              <a:t> pool of </a:t>
            </a:r>
            <a:r>
              <a:rPr lang="it-IT" sz="1600" dirty="0" err="1">
                <a:latin typeface="Constantia" panose="02030602050306030303" pitchFamily="18" charset="0"/>
              </a:rPr>
              <a:t>species</a:t>
            </a:r>
            <a:r>
              <a:rPr lang="it-IT" sz="1600" dirty="0">
                <a:latin typeface="Constantia" panose="02030602050306030303" pitchFamily="18" charset="0"/>
              </a:rPr>
              <a:t> (</a:t>
            </a:r>
            <a:r>
              <a:rPr lang="it-IT" sz="1600" b="1" i="1" dirty="0" err="1">
                <a:latin typeface="Constantia" panose="02030602050306030303" pitchFamily="18" charset="0"/>
              </a:rPr>
              <a:t>metacommunities</a:t>
            </a:r>
            <a:r>
              <a:rPr lang="it-IT" sz="1600" dirty="0">
                <a:latin typeface="Constantia" panose="02030602050306030303" pitchFamily="18" charset="0"/>
              </a:rPr>
              <a:t>): model the </a:t>
            </a:r>
            <a:r>
              <a:rPr lang="it-IT" sz="1600" dirty="0" err="1">
                <a:latin typeface="Constantia" panose="02030602050306030303" pitchFamily="18" charset="0"/>
              </a:rPr>
              <a:t>distribution</a:t>
            </a:r>
            <a:r>
              <a:rPr lang="it-IT" sz="1600" dirty="0">
                <a:latin typeface="Constantia" panose="02030602050306030303" pitchFamily="18" charset="0"/>
              </a:rPr>
              <a:t> of the </a:t>
            </a:r>
            <a:r>
              <a:rPr lang="it-IT" sz="1600" dirty="0" err="1">
                <a:latin typeface="Constantia" panose="02030602050306030303" pitchFamily="18" charset="0"/>
              </a:rPr>
              <a:t>number</a:t>
            </a:r>
            <a:r>
              <a:rPr lang="it-IT" sz="1600" dirty="0">
                <a:latin typeface="Constantia" panose="02030602050306030303" pitchFamily="18" charset="0"/>
              </a:rPr>
              <a:t> of </a:t>
            </a:r>
            <a:r>
              <a:rPr lang="it-IT" sz="1600" dirty="0" err="1">
                <a:latin typeface="Constantia" panose="02030602050306030303" pitchFamily="18" charset="0"/>
              </a:rPr>
              <a:t>species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found</a:t>
            </a:r>
            <a:r>
              <a:rPr lang="it-IT" sz="1600" dirty="0">
                <a:latin typeface="Constantia" panose="02030602050306030303" pitchFamily="18" charset="0"/>
              </a:rPr>
              <a:t> in </a:t>
            </a:r>
            <a:r>
              <a:rPr lang="it-IT" sz="1600" dirty="0" err="1">
                <a:latin typeface="Constantia" panose="02030602050306030303" pitchFamily="18" charset="0"/>
              </a:rPr>
              <a:t>local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patches</a:t>
            </a:r>
            <a:endParaRPr lang="it-IT" sz="1600" dirty="0">
              <a:latin typeface="Constantia" panose="0203060205030603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Constantia" panose="0203060205030603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Constantia" panose="02030602050306030303" pitchFamily="18" charset="0"/>
              </a:rPr>
              <a:t>Application to </a:t>
            </a:r>
            <a:r>
              <a:rPr lang="it-IT" sz="1600" dirty="0" err="1">
                <a:latin typeface="Constantia" panose="02030602050306030303" pitchFamily="18" charset="0"/>
              </a:rPr>
              <a:t>microbial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communities</a:t>
            </a:r>
            <a:r>
              <a:rPr lang="it-IT" sz="1600" dirty="0">
                <a:latin typeface="Constantia" panose="02030602050306030303" pitchFamily="18" charset="0"/>
              </a:rPr>
              <a:t> (</a:t>
            </a:r>
            <a:r>
              <a:rPr lang="it-IT" sz="1600" b="1" i="1" dirty="0" err="1">
                <a:latin typeface="Constantia" panose="02030602050306030303" pitchFamily="18" charset="0"/>
              </a:rPr>
              <a:t>assembly</a:t>
            </a:r>
            <a:r>
              <a:rPr lang="it-IT" sz="1600" dirty="0">
                <a:latin typeface="Constantia" panose="02030602050306030303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i="1" u="sng" dirty="0"/>
          </a:p>
        </p:txBody>
      </p:sp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C3D84577-DAA5-6A4F-8652-3EDBE32E3D3E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CONCLUSIONS</a:t>
            </a:r>
          </a:p>
        </p:txBody>
      </p:sp>
      <p:sp>
        <p:nvSpPr>
          <p:cNvPr id="12" name="Segnaposto numero diapositiva 4">
            <a:extLst>
              <a:ext uri="{FF2B5EF4-FFF2-40B4-BE49-F238E27FC236}">
                <a16:creationId xmlns:a16="http://schemas.microsoft.com/office/drawing/2014/main" id="{5C3A0BC5-4062-6D44-BC16-550E64741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36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6642609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Related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application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&amp; future work 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C0A9C84-D5C5-6D4C-9FF3-97137E7CD66C}"/>
              </a:ext>
            </a:extLst>
          </p:cNvPr>
          <p:cNvSpPr txBox="1"/>
          <p:nvPr/>
        </p:nvSpPr>
        <p:spPr>
          <a:xfrm>
            <a:off x="451821" y="1146336"/>
            <a:ext cx="8240355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400" b="1" cap="small" dirty="0">
                <a:latin typeface="Constantia" panose="02030602050306030303" pitchFamily="18" charset="0"/>
              </a:rPr>
              <a:t>Applications</a:t>
            </a:r>
            <a:endParaRPr lang="it-IT" sz="1000" b="1" cap="small" dirty="0">
              <a:latin typeface="Constantia" panose="02030602050306030303" pitchFamily="18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802B1CD-CD61-9249-87EA-A5025BDA8CE0}"/>
              </a:ext>
            </a:extLst>
          </p:cNvPr>
          <p:cNvSpPr txBox="1"/>
          <p:nvPr/>
        </p:nvSpPr>
        <p:spPr>
          <a:xfrm>
            <a:off x="451820" y="1598761"/>
            <a:ext cx="8240356" cy="18158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Constantia" panose="0203060205030603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Constantia" panose="02030602050306030303" pitchFamily="18" charset="0"/>
              </a:rPr>
              <a:t>Application to </a:t>
            </a:r>
            <a:r>
              <a:rPr lang="it-IT" sz="1600" dirty="0" err="1">
                <a:latin typeface="Constantia" panose="02030602050306030303" pitchFamily="18" charset="0"/>
              </a:rPr>
              <a:t>local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communities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composed</a:t>
            </a:r>
            <a:r>
              <a:rPr lang="it-IT" sz="1600" dirty="0">
                <a:latin typeface="Constantia" panose="02030602050306030303" pitchFamily="18" charset="0"/>
              </a:rPr>
              <a:t> of </a:t>
            </a:r>
            <a:r>
              <a:rPr lang="it-IT" sz="1600" dirty="0" err="1">
                <a:latin typeface="Constantia" panose="02030602050306030303" pitchFamily="18" charset="0"/>
              </a:rPr>
              <a:t>subsets</a:t>
            </a:r>
            <a:r>
              <a:rPr lang="it-IT" sz="1600" dirty="0">
                <a:latin typeface="Constantia" panose="02030602050306030303" pitchFamily="18" charset="0"/>
              </a:rPr>
              <a:t> of the </a:t>
            </a:r>
            <a:r>
              <a:rPr lang="it-IT" sz="1600" dirty="0" err="1">
                <a:latin typeface="Constantia" panose="02030602050306030303" pitchFamily="18" charset="0"/>
              </a:rPr>
              <a:t>same</a:t>
            </a:r>
            <a:r>
              <a:rPr lang="it-IT" sz="1600" dirty="0">
                <a:latin typeface="Constantia" panose="02030602050306030303" pitchFamily="18" charset="0"/>
              </a:rPr>
              <a:t> pool of </a:t>
            </a:r>
            <a:r>
              <a:rPr lang="it-IT" sz="1600" dirty="0" err="1">
                <a:latin typeface="Constantia" panose="02030602050306030303" pitchFamily="18" charset="0"/>
              </a:rPr>
              <a:t>species</a:t>
            </a:r>
            <a:r>
              <a:rPr lang="it-IT" sz="1600" dirty="0">
                <a:latin typeface="Constantia" panose="02030602050306030303" pitchFamily="18" charset="0"/>
              </a:rPr>
              <a:t> (</a:t>
            </a:r>
            <a:r>
              <a:rPr lang="it-IT" sz="1600" b="1" i="1" dirty="0" err="1">
                <a:latin typeface="Constantia" panose="02030602050306030303" pitchFamily="18" charset="0"/>
              </a:rPr>
              <a:t>metacommunities</a:t>
            </a:r>
            <a:r>
              <a:rPr lang="it-IT" sz="1600" dirty="0">
                <a:latin typeface="Constantia" panose="02030602050306030303" pitchFamily="18" charset="0"/>
              </a:rPr>
              <a:t>): model the </a:t>
            </a:r>
            <a:r>
              <a:rPr lang="it-IT" sz="1600" dirty="0" err="1">
                <a:latin typeface="Constantia" panose="02030602050306030303" pitchFamily="18" charset="0"/>
              </a:rPr>
              <a:t>distribution</a:t>
            </a:r>
            <a:r>
              <a:rPr lang="it-IT" sz="1600" dirty="0">
                <a:latin typeface="Constantia" panose="02030602050306030303" pitchFamily="18" charset="0"/>
              </a:rPr>
              <a:t> of the </a:t>
            </a:r>
            <a:r>
              <a:rPr lang="it-IT" sz="1600" dirty="0" err="1">
                <a:latin typeface="Constantia" panose="02030602050306030303" pitchFamily="18" charset="0"/>
              </a:rPr>
              <a:t>number</a:t>
            </a:r>
            <a:r>
              <a:rPr lang="it-IT" sz="1600" dirty="0">
                <a:latin typeface="Constantia" panose="02030602050306030303" pitchFamily="18" charset="0"/>
              </a:rPr>
              <a:t> of </a:t>
            </a:r>
            <a:r>
              <a:rPr lang="it-IT" sz="1600" dirty="0" err="1">
                <a:latin typeface="Constantia" panose="02030602050306030303" pitchFamily="18" charset="0"/>
              </a:rPr>
              <a:t>species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found</a:t>
            </a:r>
            <a:r>
              <a:rPr lang="it-IT" sz="1600" dirty="0">
                <a:latin typeface="Constantia" panose="02030602050306030303" pitchFamily="18" charset="0"/>
              </a:rPr>
              <a:t> in </a:t>
            </a:r>
            <a:r>
              <a:rPr lang="it-IT" sz="1600" dirty="0" err="1">
                <a:latin typeface="Constantia" panose="02030602050306030303" pitchFamily="18" charset="0"/>
              </a:rPr>
              <a:t>local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patches</a:t>
            </a:r>
            <a:endParaRPr lang="it-IT" sz="1600" dirty="0">
              <a:latin typeface="Constantia" panose="0203060205030603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Constantia" panose="0203060205030603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Constantia" panose="02030602050306030303" pitchFamily="18" charset="0"/>
              </a:rPr>
              <a:t>Application to </a:t>
            </a:r>
            <a:r>
              <a:rPr lang="it-IT" sz="1600" dirty="0" err="1">
                <a:latin typeface="Constantia" panose="02030602050306030303" pitchFamily="18" charset="0"/>
              </a:rPr>
              <a:t>microbial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communities</a:t>
            </a:r>
            <a:r>
              <a:rPr lang="it-IT" sz="1600" dirty="0">
                <a:latin typeface="Constantia" panose="02030602050306030303" pitchFamily="18" charset="0"/>
              </a:rPr>
              <a:t> (</a:t>
            </a:r>
            <a:r>
              <a:rPr lang="it-IT" sz="1600" b="1" i="1" dirty="0" err="1">
                <a:latin typeface="Constantia" panose="02030602050306030303" pitchFamily="18" charset="0"/>
              </a:rPr>
              <a:t>assembly</a:t>
            </a:r>
            <a:r>
              <a:rPr lang="it-IT" sz="1600" dirty="0">
                <a:latin typeface="Constantia" panose="02030602050306030303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i="1" u="sng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8FD2F58-B9D3-B74D-A9EA-F4E951FE701D}"/>
              </a:ext>
            </a:extLst>
          </p:cNvPr>
          <p:cNvSpPr txBox="1"/>
          <p:nvPr/>
        </p:nvSpPr>
        <p:spPr>
          <a:xfrm>
            <a:off x="451820" y="3693064"/>
            <a:ext cx="8240356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400" b="1" cap="small" dirty="0">
                <a:latin typeface="Constantia" panose="02030602050306030303" pitchFamily="18" charset="0"/>
              </a:rPr>
              <a:t>Future work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B40DD65-744E-4C4B-BCF0-C98480F35A9D}"/>
              </a:ext>
            </a:extLst>
          </p:cNvPr>
          <p:cNvSpPr txBox="1"/>
          <p:nvPr/>
        </p:nvSpPr>
        <p:spPr>
          <a:xfrm>
            <a:off x="451821" y="4144065"/>
            <a:ext cx="8240356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Constantia" panose="0203060205030603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>
                <a:latin typeface="Constantia" panose="02030602050306030303" pitchFamily="18" charset="0"/>
              </a:rPr>
              <a:t>Consider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stronger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form</a:t>
            </a:r>
            <a:r>
              <a:rPr lang="it-IT" sz="1600" dirty="0">
                <a:latin typeface="Constantia" panose="02030602050306030303" pitchFamily="18" charset="0"/>
              </a:rPr>
              <a:t> of networks, in </a:t>
            </a:r>
            <a:r>
              <a:rPr lang="it-IT" sz="1600" dirty="0" err="1">
                <a:latin typeface="Constantia" panose="02030602050306030303" pitchFamily="18" charset="0"/>
              </a:rPr>
              <a:t>which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also</a:t>
            </a:r>
            <a:r>
              <a:rPr lang="it-IT" sz="1600" dirty="0">
                <a:latin typeface="Constantia" panose="02030602050306030303" pitchFamily="18" charset="0"/>
              </a:rPr>
              <a:t> the non-zero </a:t>
            </a:r>
            <a:r>
              <a:rPr lang="it-IT" sz="1600" dirty="0" err="1">
                <a:latin typeface="Constantia" panose="02030602050306030303" pitchFamily="18" charset="0"/>
              </a:rPr>
              <a:t>coefficient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have</a:t>
            </a:r>
            <a:r>
              <a:rPr lang="it-IT" sz="1600" dirty="0">
                <a:latin typeface="Constantia" panose="02030602050306030303" pitchFamily="18" charset="0"/>
              </a:rPr>
              <a:t> a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Constantia" panose="0203060205030603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>
                <a:latin typeface="Constantia" panose="02030602050306030303" pitchFamily="18" charset="0"/>
              </a:rPr>
              <a:t>Relaxing</a:t>
            </a:r>
            <a:r>
              <a:rPr lang="it-IT" sz="1600" dirty="0">
                <a:latin typeface="Constantia" panose="02030602050306030303" pitchFamily="18" charset="0"/>
              </a:rPr>
              <a:t> LDS </a:t>
            </a:r>
            <a:r>
              <a:rPr lang="it-IT" sz="1600" dirty="0" err="1">
                <a:latin typeface="Constantia" panose="02030602050306030303" pitchFamily="18" charset="0"/>
              </a:rPr>
              <a:t>condition</a:t>
            </a:r>
            <a:r>
              <a:rPr lang="it-IT" sz="1600" dirty="0">
                <a:latin typeface="Constantia" panose="02030602050306030303" pitchFamily="18" charset="0"/>
              </a:rPr>
              <a:t>  → </a:t>
            </a:r>
            <a:r>
              <a:rPr lang="it-IT" sz="1600" dirty="0" err="1">
                <a:latin typeface="Constantia" panose="02030602050306030303" pitchFamily="18" charset="0"/>
              </a:rPr>
              <a:t>very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challenging</a:t>
            </a:r>
            <a:endParaRPr lang="it-IT" sz="1600" dirty="0">
              <a:latin typeface="Constantia" panose="0203060205030603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Constantia" panose="0203060205030603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>
                <a:latin typeface="Constantia" panose="02030602050306030303" pitchFamily="18" charset="0"/>
              </a:rPr>
              <a:t>Understanding</a:t>
            </a:r>
            <a:r>
              <a:rPr lang="it-IT" sz="1600" dirty="0">
                <a:latin typeface="Constantia" panose="02030602050306030303" pitchFamily="18" charset="0"/>
              </a:rPr>
              <a:t> the </a:t>
            </a:r>
            <a:r>
              <a:rPr lang="it-IT" sz="1600" dirty="0" err="1">
                <a:latin typeface="Constantia" panose="02030602050306030303" pitchFamily="18" charset="0"/>
              </a:rPr>
              <a:t>process</a:t>
            </a:r>
            <a:r>
              <a:rPr lang="it-IT" sz="1600" dirty="0">
                <a:latin typeface="Constantia" panose="02030602050306030303" pitchFamily="18" charset="0"/>
              </a:rPr>
              <a:t> of </a:t>
            </a:r>
            <a:r>
              <a:rPr lang="it-IT" sz="1600" dirty="0" err="1">
                <a:latin typeface="Constantia" panose="02030602050306030303" pitchFamily="18" charset="0"/>
              </a:rPr>
              <a:t>assembly</a:t>
            </a:r>
            <a:r>
              <a:rPr lang="it-IT" sz="1600" dirty="0">
                <a:latin typeface="Constantia" panose="02030602050306030303" pitchFamily="18" charset="0"/>
              </a:rPr>
              <a:t> in </a:t>
            </a:r>
            <a:r>
              <a:rPr lang="it-IT" sz="1600" dirty="0" err="1">
                <a:latin typeface="Constantia" panose="02030602050306030303" pitchFamily="18" charset="0"/>
              </a:rPr>
              <a:t>which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communities</a:t>
            </a:r>
            <a:r>
              <a:rPr lang="it-IT" sz="1600" dirty="0">
                <a:latin typeface="Constantia" panose="02030602050306030303" pitchFamily="18" charset="0"/>
              </a:rPr>
              <a:t> are </a:t>
            </a:r>
            <a:r>
              <a:rPr lang="it-IT" sz="1600" dirty="0" err="1">
                <a:latin typeface="Constantia" panose="02030602050306030303" pitchFamily="18" charset="0"/>
              </a:rPr>
              <a:t>built</a:t>
            </a:r>
            <a:endParaRPr lang="it-IT" sz="1600" dirty="0">
              <a:latin typeface="Constantia" panose="0203060205030603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i="1" u="sng" dirty="0"/>
          </a:p>
        </p:txBody>
      </p:sp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314D3497-91F4-D34A-9BC3-57320336DA23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CONCLUSIONS</a:t>
            </a:r>
          </a:p>
        </p:txBody>
      </p:sp>
      <p:sp>
        <p:nvSpPr>
          <p:cNvPr id="13" name="Segnaposto numero diapositiva 4">
            <a:extLst>
              <a:ext uri="{FF2B5EF4-FFF2-40B4-BE49-F238E27FC236}">
                <a16:creationId xmlns:a16="http://schemas.microsoft.com/office/drawing/2014/main" id="{DB38BC6D-9C9E-304C-8961-A66A6A607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37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850483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Summary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1DD610A-52BE-4042-B182-E40DD8658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38</a:t>
            </a:fld>
            <a:r>
              <a:rPr lang="it-IT" sz="1400" dirty="0"/>
              <a:t> of 38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C0A9C84-D5C5-6D4C-9FF3-97137E7CD66C}"/>
              </a:ext>
            </a:extLst>
          </p:cNvPr>
          <p:cNvSpPr txBox="1"/>
          <p:nvPr/>
        </p:nvSpPr>
        <p:spPr>
          <a:xfrm>
            <a:off x="603624" y="1215001"/>
            <a:ext cx="801444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i="1" u="sng" cap="small" dirty="0" err="1">
                <a:latin typeface="Constantia" panose="02030602050306030303" pitchFamily="18" charset="0"/>
              </a:rPr>
              <a:t>summarizing</a:t>
            </a:r>
            <a:r>
              <a:rPr lang="it-IT" sz="2000" i="1" dirty="0">
                <a:latin typeface="Constantia" panose="02030602050306030303" pitchFamily="18" charset="0"/>
              </a:rPr>
              <a:t>:</a:t>
            </a:r>
          </a:p>
          <a:p>
            <a:endParaRPr lang="it-IT" dirty="0">
              <a:latin typeface="Constantia" panose="02030602050306030303" pitchFamily="18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it-IT" dirty="0">
                <a:latin typeface="Constantia" panose="02030602050306030303" pitchFamily="18" charset="0"/>
              </a:rPr>
              <a:t>Large </a:t>
            </a:r>
            <a:r>
              <a:rPr lang="it-IT" dirty="0" err="1">
                <a:latin typeface="Constantia" panose="02030602050306030303" pitchFamily="18" charset="0"/>
              </a:rPr>
              <a:t>communities</a:t>
            </a:r>
            <a:r>
              <a:rPr lang="it-IT" dirty="0">
                <a:latin typeface="Constantia" panose="02030602050306030303" pitchFamily="18" charset="0"/>
              </a:rPr>
              <a:t> can </a:t>
            </a:r>
            <a:r>
              <a:rPr lang="it-IT" dirty="0" err="1">
                <a:latin typeface="Constantia" panose="02030602050306030303" pitchFamily="18" charset="0"/>
              </a:rPr>
              <a:t>stably</a:t>
            </a:r>
            <a:r>
              <a:rPr lang="it-IT" dirty="0">
                <a:latin typeface="Constantia" panose="02030602050306030303" pitchFamily="18" charset="0"/>
              </a:rPr>
              <a:t> </a:t>
            </a:r>
            <a:r>
              <a:rPr lang="it-IT" dirty="0" err="1">
                <a:latin typeface="Constantia" panose="02030602050306030303" pitchFamily="18" charset="0"/>
              </a:rPr>
              <a:t>coexist</a:t>
            </a:r>
            <a:r>
              <a:rPr lang="it-IT" dirty="0">
                <a:latin typeface="Constantia" panose="02030602050306030303" pitchFamily="18" charset="0"/>
              </a:rPr>
              <a:t> </a:t>
            </a:r>
            <a:r>
              <a:rPr lang="it-IT" dirty="0" err="1">
                <a:latin typeface="Constantia" panose="02030602050306030303" pitchFamily="18" charset="0"/>
              </a:rPr>
              <a:t>thanks</a:t>
            </a:r>
            <a:r>
              <a:rPr lang="it-IT" dirty="0">
                <a:latin typeface="Constantia" panose="02030602050306030303" pitchFamily="18" charset="0"/>
              </a:rPr>
              <a:t> to the </a:t>
            </a:r>
            <a:r>
              <a:rPr lang="it-IT" dirty="0" err="1">
                <a:latin typeface="Constantia" panose="02030602050306030303" pitchFamily="18" charset="0"/>
              </a:rPr>
              <a:t>selection</a:t>
            </a:r>
            <a:r>
              <a:rPr lang="it-IT" dirty="0">
                <a:latin typeface="Constantia" panose="02030602050306030303" pitchFamily="18" charset="0"/>
              </a:rPr>
              <a:t> </a:t>
            </a:r>
            <a:r>
              <a:rPr lang="it-IT" dirty="0" err="1">
                <a:latin typeface="Constantia" panose="02030602050306030303" pitchFamily="18" charset="0"/>
              </a:rPr>
              <a:t>imposed</a:t>
            </a:r>
            <a:r>
              <a:rPr lang="it-IT" dirty="0">
                <a:latin typeface="Constantia" panose="02030602050306030303" pitchFamily="18" charset="0"/>
              </a:rPr>
              <a:t> by the </a:t>
            </a:r>
            <a:r>
              <a:rPr lang="it-IT" dirty="0" err="1">
                <a:latin typeface="Constantia" panose="02030602050306030303" pitchFamily="18" charset="0"/>
              </a:rPr>
              <a:t>dynamical</a:t>
            </a:r>
            <a:r>
              <a:rPr lang="it-IT" dirty="0">
                <a:latin typeface="Constantia" panose="02030602050306030303" pitchFamily="18" charset="0"/>
              </a:rPr>
              <a:t> </a:t>
            </a:r>
            <a:r>
              <a:rPr lang="it-IT" dirty="0" err="1">
                <a:latin typeface="Constantia" panose="02030602050306030303" pitchFamily="18" charset="0"/>
              </a:rPr>
              <a:t>pruning</a:t>
            </a:r>
            <a:r>
              <a:rPr lang="it-IT" dirty="0">
                <a:latin typeface="Constantia" panose="02030602050306030303" pitchFamily="18" charset="0"/>
              </a:rPr>
              <a:t> of a large </a:t>
            </a:r>
            <a:r>
              <a:rPr lang="it-IT" dirty="0" err="1">
                <a:latin typeface="Constantia" panose="02030602050306030303" pitchFamily="18" charset="0"/>
              </a:rPr>
              <a:t>species</a:t>
            </a:r>
            <a:r>
              <a:rPr lang="it-IT" dirty="0">
                <a:latin typeface="Constantia" panose="02030602050306030303" pitchFamily="18" charset="0"/>
              </a:rPr>
              <a:t> pool</a:t>
            </a:r>
          </a:p>
          <a:p>
            <a:pPr marL="285750" indent="-285750">
              <a:buFont typeface="Wingdings" pitchFamily="2" charset="2"/>
              <a:buChar char="v"/>
            </a:pPr>
            <a:endParaRPr lang="it-IT" dirty="0">
              <a:latin typeface="Constantia" panose="02030602050306030303" pitchFamily="18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it-IT" dirty="0" err="1">
                <a:latin typeface="Constantia" panose="02030602050306030303" pitchFamily="18" charset="0"/>
              </a:rPr>
              <a:t>Successfully</a:t>
            </a:r>
            <a:r>
              <a:rPr lang="it-IT" dirty="0">
                <a:latin typeface="Constantia" panose="02030602050306030303" pitchFamily="18" charset="0"/>
              </a:rPr>
              <a:t> </a:t>
            </a:r>
            <a:r>
              <a:rPr lang="it-IT" dirty="0" err="1">
                <a:latin typeface="Constantia" panose="02030602050306030303" pitchFamily="18" charset="0"/>
              </a:rPr>
              <a:t>tested</a:t>
            </a:r>
            <a:r>
              <a:rPr lang="it-IT" dirty="0">
                <a:latin typeface="Constantia" panose="02030602050306030303" pitchFamily="18" charset="0"/>
              </a:rPr>
              <a:t> </a:t>
            </a:r>
            <a:r>
              <a:rPr lang="it-IT" dirty="0" err="1">
                <a:latin typeface="Constantia" panose="02030602050306030303" pitchFamily="18" charset="0"/>
              </a:rPr>
              <a:t>many</a:t>
            </a:r>
            <a:r>
              <a:rPr lang="it-IT" dirty="0">
                <a:latin typeface="Constantia" panose="02030602050306030303" pitchFamily="18" charset="0"/>
              </a:rPr>
              <a:t> </a:t>
            </a:r>
            <a:r>
              <a:rPr lang="it-IT" dirty="0" err="1">
                <a:latin typeface="Constantia" panose="02030602050306030303" pitchFamily="18" charset="0"/>
              </a:rPr>
              <a:t>different</a:t>
            </a:r>
            <a:r>
              <a:rPr lang="it-IT" dirty="0">
                <a:latin typeface="Constantia" panose="02030602050306030303" pitchFamily="18" charset="0"/>
              </a:rPr>
              <a:t> </a:t>
            </a:r>
            <a:r>
              <a:rPr lang="it-IT" dirty="0" err="1">
                <a:latin typeface="Constantia" panose="02030602050306030303" pitchFamily="18" charset="0"/>
              </a:rPr>
              <a:t>structures</a:t>
            </a:r>
            <a:r>
              <a:rPr lang="it-IT" dirty="0">
                <a:latin typeface="Constantia" panose="02030602050306030303" pitchFamily="18" charset="0"/>
              </a:rPr>
              <a:t>, no </a:t>
            </a:r>
            <a:r>
              <a:rPr lang="it-IT" dirty="0" err="1">
                <a:latin typeface="Constantia" panose="02030602050306030303" pitchFamily="18" charset="0"/>
              </a:rPr>
              <a:t>particular</a:t>
            </a:r>
            <a:r>
              <a:rPr lang="it-IT" dirty="0">
                <a:latin typeface="Constantia" panose="02030602050306030303" pitchFamily="18" charset="0"/>
              </a:rPr>
              <a:t> impact from network once </a:t>
            </a:r>
            <a:r>
              <a:rPr lang="it-IT" dirty="0" err="1">
                <a:latin typeface="Constantia" panose="02030602050306030303" pitchFamily="18" charset="0"/>
              </a:rPr>
              <a:t>stability</a:t>
            </a:r>
            <a:r>
              <a:rPr lang="it-IT" dirty="0">
                <a:latin typeface="Constantia" panose="02030602050306030303" pitchFamily="18" charset="0"/>
              </a:rPr>
              <a:t> </a:t>
            </a:r>
            <a:r>
              <a:rPr lang="it-IT" dirty="0" err="1">
                <a:latin typeface="Constantia" panose="02030602050306030303" pitchFamily="18" charset="0"/>
              </a:rPr>
              <a:t>is</a:t>
            </a:r>
            <a:r>
              <a:rPr lang="it-IT" dirty="0">
                <a:latin typeface="Constantia" panose="02030602050306030303" pitchFamily="18" charset="0"/>
              </a:rPr>
              <a:t> </a:t>
            </a:r>
            <a:r>
              <a:rPr lang="it-IT" dirty="0" err="1">
                <a:latin typeface="Constantia" panose="02030602050306030303" pitchFamily="18" charset="0"/>
              </a:rPr>
              <a:t>reached</a:t>
            </a:r>
            <a:endParaRPr lang="it-IT" dirty="0">
              <a:latin typeface="Constantia" panose="0203060205030603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5A55BB53-3868-3C49-8BAA-4BB4B83BE399}"/>
                  </a:ext>
                </a:extLst>
              </p:cNvPr>
              <p:cNvSpPr txBox="1"/>
              <p:nvPr/>
            </p:nvSpPr>
            <p:spPr>
              <a:xfrm>
                <a:off x="476916" y="3660017"/>
                <a:ext cx="3791304" cy="461665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400" b="1" cap="small" dirty="0">
                    <a:latin typeface="Constantia" panose="02030602050306030303" pitchFamily="18" charset="0"/>
                  </a:rPr>
                  <a:t>Mean = </a:t>
                </a:r>
                <a14:m>
                  <m:oMath xmlns:m="http://schemas.openxmlformats.org/officeDocument/2006/math">
                    <m:r>
                      <a:rPr lang="it-IT" sz="2400" b="1" i="1" cap="small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it-IT" sz="1000" b="1" cap="small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5A55BB53-3868-3C49-8BAA-4BB4B83BE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16" y="3660017"/>
                <a:ext cx="3791304" cy="461665"/>
              </a:xfrm>
              <a:prstGeom prst="rect">
                <a:avLst/>
              </a:prstGeom>
              <a:blipFill>
                <a:blip r:embed="rId3"/>
                <a:stretch>
                  <a:fillRect t="-5263" b="-2894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BC38D0BC-4CC1-3B45-B501-744CE07AAD9E}"/>
                  </a:ext>
                </a:extLst>
              </p:cNvPr>
              <p:cNvSpPr txBox="1"/>
              <p:nvPr/>
            </p:nvSpPr>
            <p:spPr>
              <a:xfrm>
                <a:off x="476916" y="4121682"/>
                <a:ext cx="3791304" cy="14457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Ø"/>
                </a:pPr>
                <a:endParaRPr lang="it-IT" sz="1600" dirty="0">
                  <a:latin typeface="Constantia" panose="02030602050306030303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it-IT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600" i="1" dirty="0" err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it-IT" sz="1600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𝐵𝑖𝑛</m:t>
                    </m:r>
                    <m:d>
                      <m:dPr>
                        <m:ctrlPr>
                          <a:rPr lang="it-IT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  <m:f>
                          <m:fPr>
                            <m:ctrlPr>
                              <a:rPr lang="it-IT" sz="16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160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it-IT" sz="160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it-IT" sz="1600" dirty="0">
                  <a:latin typeface="Constantia" panose="02030602050306030303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endParaRPr lang="it-IT" sz="1600" dirty="0">
                  <a:latin typeface="Constantia" panose="02030602050306030303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it-IT" sz="1600" dirty="0">
                    <a:latin typeface="Constantia" panose="02030602050306030303" pitchFamily="18" charset="0"/>
                  </a:rPr>
                  <a:t>No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differences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caused</a:t>
                </a:r>
                <a:r>
                  <a:rPr lang="it-IT" sz="1600" dirty="0">
                    <a:latin typeface="Constantia" panose="02030602050306030303" pitchFamily="18" charset="0"/>
                  </a:rPr>
                  <a:t> by the network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16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BC38D0BC-4CC1-3B45-B501-744CE07AA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16" y="4121682"/>
                <a:ext cx="3791304" cy="1445717"/>
              </a:xfrm>
              <a:prstGeom prst="rect">
                <a:avLst/>
              </a:prstGeom>
              <a:blipFill>
                <a:blip r:embed="rId4"/>
                <a:stretch>
                  <a:fillRect l="-33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FD8FCB88-27C8-B44B-AFC7-D1EE9627604E}"/>
                  </a:ext>
                </a:extLst>
              </p:cNvPr>
              <p:cNvSpPr txBox="1"/>
              <p:nvPr/>
            </p:nvSpPr>
            <p:spPr>
              <a:xfrm>
                <a:off x="4875781" y="3656692"/>
                <a:ext cx="3791304" cy="46166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400" b="1" cap="small" dirty="0">
                    <a:latin typeface="Constantia" panose="02030602050306030303" pitchFamily="18" charset="0"/>
                  </a:rPr>
                  <a:t>Mean </a:t>
                </a:r>
                <a14:m>
                  <m:oMath xmlns:m="http://schemas.openxmlformats.org/officeDocument/2006/math">
                    <m:r>
                      <a:rPr lang="it-IT" sz="2400" b="1" i="1" cap="small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it-IT" sz="2400" b="1" cap="small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400" b="1" i="1" cap="small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it-IT" sz="1000" b="1" cap="small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FD8FCB88-27C8-B44B-AFC7-D1EE96276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781" y="3656692"/>
                <a:ext cx="3791304" cy="461665"/>
              </a:xfrm>
              <a:prstGeom prst="rect">
                <a:avLst/>
              </a:prstGeom>
              <a:blipFill>
                <a:blip r:embed="rId5"/>
                <a:stretch>
                  <a:fillRect t="-5263" b="-2894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52C6E6A0-1B08-4B4A-B49F-B9678B132580}"/>
                  </a:ext>
                </a:extLst>
              </p:cNvPr>
              <p:cNvSpPr txBox="1"/>
              <p:nvPr/>
            </p:nvSpPr>
            <p:spPr>
              <a:xfrm>
                <a:off x="4875781" y="4118357"/>
                <a:ext cx="3791304" cy="20005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1600" dirty="0">
                  <a:latin typeface="Constantia" panose="02030602050306030303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it-IT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600" i="1" dirty="0" err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it-IT" sz="1600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not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binomial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</a:p>
              <a:p>
                <a:r>
                  <a:rPr lang="it-IT" sz="1600" dirty="0">
                    <a:latin typeface="Constantia" panose="02030602050306030303" pitchFamily="18" charset="0"/>
                  </a:rPr>
                  <a:t>	</a:t>
                </a:r>
              </a:p>
              <a:p>
                <a:r>
                  <a:rPr lang="it-IT" sz="1600" dirty="0">
                    <a:latin typeface="Constantia" panose="02030602050306030303" pitchFamily="18" charset="0"/>
                  </a:rPr>
                  <a:t>	      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but</a:t>
                </a:r>
                <a:r>
                  <a:rPr lang="it-IT" sz="1600" dirty="0">
                    <a:latin typeface="Constantia" panose="02030602050306030303" pitchFamily="18" charset="0"/>
                  </a:rPr>
                  <a:t> with strong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central</a:t>
                </a:r>
                <a:r>
                  <a:rPr lang="it-IT" sz="1600" dirty="0">
                    <a:latin typeface="Constantia" panose="02030602050306030303" pitchFamily="18" charset="0"/>
                  </a:rPr>
                  <a:t> 	   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tendency</a:t>
                </a:r>
                <a:r>
                  <a:rPr lang="it-IT" sz="1600" dirty="0">
                    <a:latin typeface="Constantia" panose="02030602050306030303" pitchFamily="18" charset="0"/>
                  </a:rPr>
                  <a:t> and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known</a:t>
                </a:r>
                <a:r>
                  <a:rPr lang="it-IT" sz="1600" dirty="0">
                    <a:latin typeface="Constantia" panose="02030602050306030303" pitchFamily="18" charset="0"/>
                  </a:rPr>
                  <a:t> mode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1600" dirty="0">
                  <a:latin typeface="Constantia" panose="02030602050306030303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it-IT" sz="1600" dirty="0">
                    <a:latin typeface="Constantia" panose="02030602050306030303" pitchFamily="18" charset="0"/>
                  </a:rPr>
                  <a:t>Little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effect</a:t>
                </a:r>
                <a:r>
                  <a:rPr lang="it-IT" sz="1600" dirty="0">
                    <a:latin typeface="Constantia" panose="02030602050306030303" pitchFamily="18" charset="0"/>
                  </a:rPr>
                  <a:t> due to network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12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52C6E6A0-1B08-4B4A-B49F-B9678B132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781" y="4118357"/>
                <a:ext cx="3791304" cy="2000548"/>
              </a:xfrm>
              <a:prstGeom prst="rect">
                <a:avLst/>
              </a:prstGeom>
              <a:blipFill>
                <a:blip r:embed="rId6"/>
                <a:stretch>
                  <a:fillRect l="-33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ccia curva 7">
            <a:extLst>
              <a:ext uri="{FF2B5EF4-FFF2-40B4-BE49-F238E27FC236}">
                <a16:creationId xmlns:a16="http://schemas.microsoft.com/office/drawing/2014/main" id="{AE7A4D68-33B2-4749-B731-D12AD1B25C7B}"/>
              </a:ext>
            </a:extLst>
          </p:cNvPr>
          <p:cNvSpPr/>
          <p:nvPr/>
        </p:nvSpPr>
        <p:spPr>
          <a:xfrm rot="10800000" flipH="1">
            <a:off x="5613400" y="4734820"/>
            <a:ext cx="330200" cy="490913"/>
          </a:xfrm>
          <a:prstGeom prst="bentArrow">
            <a:avLst>
              <a:gd name="adj1" fmla="val 14976"/>
              <a:gd name="adj2" fmla="val 25000"/>
              <a:gd name="adj3" fmla="val 25000"/>
              <a:gd name="adj4" fmla="val 43750"/>
            </a:avLst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FE0FA9F-8327-8545-911A-D2814B9EBA01}"/>
              </a:ext>
            </a:extLst>
          </p:cNvPr>
          <p:cNvSpPr/>
          <p:nvPr/>
        </p:nvSpPr>
        <p:spPr>
          <a:xfrm>
            <a:off x="5982447" y="4764638"/>
            <a:ext cx="2596776" cy="70236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Segnaposto piè di pagina 3">
            <a:extLst>
              <a:ext uri="{FF2B5EF4-FFF2-40B4-BE49-F238E27FC236}">
                <a16:creationId xmlns:a16="http://schemas.microsoft.com/office/drawing/2014/main" id="{064BCDCA-069A-A04B-9430-8E24EA8F6283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7268142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4377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3689" y="1115309"/>
                <a:ext cx="8516620" cy="1029420"/>
              </a:xfrm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70000"/>
                  </a:lnSpc>
                  <a:buSzPct val="120000"/>
                  <a:buNone/>
                </a:pPr>
                <a:r>
                  <a:rPr lang="it-IT" sz="1800" b="1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GOAL</a:t>
                </a:r>
                <a:r>
                  <a:rPr lang="it-IT" sz="18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: </a:t>
                </a:r>
                <a:r>
                  <a:rPr lang="it-IT" sz="1600" i="1" u="sng" dirty="0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Finding the </a:t>
                </a:r>
                <a:r>
                  <a:rPr lang="it-IT" sz="1600" i="1" u="sng" dirty="0" err="1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probability</a:t>
                </a:r>
                <a:r>
                  <a:rPr lang="it-IT" sz="1600" i="1" u="sng" dirty="0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 to </a:t>
                </a:r>
                <a:r>
                  <a:rPr lang="it-IT" sz="1600" i="1" u="sng" dirty="0" err="1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have</a:t>
                </a:r>
                <a:r>
                  <a:rPr lang="it-IT" sz="1600" i="1" u="sng" dirty="0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 u="sng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it-IT" sz="1600" i="1" u="sng" dirty="0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i="1" u="sng" dirty="0" err="1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,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after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the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dynamic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has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evolved</a:t>
                </a:r>
                <a:r>
                  <a:rPr lang="it-IT" sz="1600" i="1" dirty="0">
                    <a:latin typeface="Constantia" panose="02030602050306030303" pitchFamily="18" charset="0"/>
                  </a:rPr>
                  <a:t>,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starting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it-IT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1" dirty="0" err="1">
                    <a:latin typeface="Constantia" panose="02030602050306030303" pitchFamily="18" charset="0"/>
                  </a:rPr>
                  <a:t>interacting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populations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and </a:t>
                </a:r>
                <a:r>
                  <a:rPr lang="it-IT" sz="1600" b="1" i="1" dirty="0">
                    <a:latin typeface="Constantia" panose="02030602050306030303" pitchFamily="18" charset="0"/>
                  </a:rPr>
                  <a:t>random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parameters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. </a:t>
                </a:r>
                <a:endParaRPr lang="it-IT" sz="1800" i="1" dirty="0">
                  <a:effectLst/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3689" y="1115309"/>
                <a:ext cx="8516620" cy="102942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Basic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concepts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&amp;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Goals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6081403-FA35-0E45-83C3-8E5E19A5267C}"/>
              </a:ext>
            </a:extLst>
          </p:cNvPr>
          <p:cNvSpPr txBox="1"/>
          <p:nvPr/>
        </p:nvSpPr>
        <p:spPr>
          <a:xfrm>
            <a:off x="4678914" y="3607805"/>
            <a:ext cx="358648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it-IT" sz="800" b="1" dirty="0">
              <a:latin typeface="Franklin Gothic Demi Cond" panose="020B0603020102020204" pitchFamily="34" charset="0"/>
            </a:endParaRPr>
          </a:p>
          <a:p>
            <a:pPr algn="ctr"/>
            <a:r>
              <a:rPr lang="it-IT" sz="2000" b="1" dirty="0">
                <a:latin typeface="Franklin Gothic Demi Cond" panose="020B0603020102020204" pitchFamily="34" charset="0"/>
              </a:rPr>
              <a:t>STABILITY </a:t>
            </a:r>
          </a:p>
          <a:p>
            <a:pPr algn="ctr"/>
            <a:endParaRPr lang="it-IT" sz="800" b="1" dirty="0">
              <a:latin typeface="Franklin Gothic Demi Cond" panose="020B0603020102020204" pitchFamily="34" charset="0"/>
            </a:endParaRPr>
          </a:p>
        </p:txBody>
      </p:sp>
      <p:sp>
        <p:nvSpPr>
          <p:cNvPr id="24" name="Segnaposto piè di pagina 3">
            <a:extLst>
              <a:ext uri="{FF2B5EF4-FFF2-40B4-BE49-F238E27FC236}">
                <a16:creationId xmlns:a16="http://schemas.microsoft.com/office/drawing/2014/main" id="{919B4EEC-13FF-1F4E-A06F-58E2A082754B}"/>
              </a:ext>
            </a:extLst>
          </p:cNvPr>
          <p:cNvSpPr txBox="1">
            <a:spLocks/>
          </p:cNvSpPr>
          <p:nvPr/>
        </p:nvSpPr>
        <p:spPr>
          <a:xfrm>
            <a:off x="3357879" y="6506526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INTRODUCTION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1B02851-6611-EB41-AAB0-A963C618B054}"/>
              </a:ext>
            </a:extLst>
          </p:cNvPr>
          <p:cNvSpPr txBox="1"/>
          <p:nvPr/>
        </p:nvSpPr>
        <p:spPr>
          <a:xfrm>
            <a:off x="635000" y="3607805"/>
            <a:ext cx="3586480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it-IT" sz="800" b="1" dirty="0">
              <a:latin typeface="Franklin Gothic Demi Cond" panose="020B0603020102020204" pitchFamily="34" charset="0"/>
            </a:endParaRPr>
          </a:p>
          <a:p>
            <a:pPr algn="ctr"/>
            <a:r>
              <a:rPr lang="it-IT" sz="2000" b="1" dirty="0">
                <a:latin typeface="Franklin Gothic Demi Cond" panose="020B0603020102020204" pitchFamily="34" charset="0"/>
              </a:rPr>
              <a:t>COHEXISTANCE</a:t>
            </a:r>
          </a:p>
          <a:p>
            <a:pPr algn="ctr"/>
            <a:endParaRPr lang="it-IT" sz="800" b="1" dirty="0">
              <a:latin typeface="Franklin Gothic Demi Cond" panose="020B06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e 12">
                <a:extLst>
                  <a:ext uri="{FF2B5EF4-FFF2-40B4-BE49-F238E27FC236}">
                    <a16:creationId xmlns:a16="http://schemas.microsoft.com/office/drawing/2014/main" id="{709AEE25-D46F-ED42-8759-C9775DF1E1A0}"/>
                  </a:ext>
                </a:extLst>
              </p:cNvPr>
              <p:cNvSpPr/>
              <p:nvPr/>
            </p:nvSpPr>
            <p:spPr>
              <a:xfrm>
                <a:off x="3713421" y="2216840"/>
                <a:ext cx="1463157" cy="57087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𝑷</m:t>
                      </m:r>
                      <m:d>
                        <m:dPr>
                          <m:ctrlPr>
                            <a:rPr lang="it-IT" sz="2000" b="1" i="1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dPr>
                        <m:e>
                          <m:r>
                            <a:rPr lang="it-IT" sz="2000" b="1" i="1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𝒌</m:t>
                          </m:r>
                        </m:e>
                        <m:e>
                          <m:r>
                            <a:rPr lang="it-IT" sz="2000" b="1" i="1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13" name="Ovale 12">
                <a:extLst>
                  <a:ext uri="{FF2B5EF4-FFF2-40B4-BE49-F238E27FC236}">
                    <a16:creationId xmlns:a16="http://schemas.microsoft.com/office/drawing/2014/main" id="{709AEE25-D46F-ED42-8759-C9775DF1E1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3421" y="2216840"/>
                <a:ext cx="1463157" cy="57087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3EDB358-D3D7-6545-9885-0B191EFF0408}"/>
              </a:ext>
            </a:extLst>
          </p:cNvPr>
          <p:cNvSpPr txBox="1"/>
          <p:nvPr/>
        </p:nvSpPr>
        <p:spPr>
          <a:xfrm>
            <a:off x="527554" y="2389012"/>
            <a:ext cx="327730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SzPct val="120000"/>
            </a:pPr>
            <a:endParaRPr lang="it-IT" sz="2400" i="1" dirty="0">
              <a:latin typeface="Cambria Math" panose="02040503050406030204" pitchFamily="18" charset="0"/>
              <a:cs typeface="Angsana New" panose="02020603050405020304" pitchFamily="18" charset="-34"/>
            </a:endParaRPr>
          </a:p>
          <a:p>
            <a:pPr>
              <a:buSzPct val="120000"/>
            </a:pPr>
            <a:endParaRPr lang="it-IT" b="1" i="1" dirty="0">
              <a:latin typeface="Constantia" panose="02030602050306030303" pitchFamily="18" charset="0"/>
              <a:cs typeface="Angsana New" panose="02020603050405020304" pitchFamily="18" charset="-34"/>
            </a:endParaRPr>
          </a:p>
          <a:p>
            <a:pPr>
              <a:buSzPct val="120000"/>
            </a:pP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We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need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two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important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feature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:</a:t>
            </a:r>
          </a:p>
          <a:p>
            <a:endParaRPr lang="it-IT" dirty="0"/>
          </a:p>
        </p:txBody>
      </p:sp>
      <p:sp>
        <p:nvSpPr>
          <p:cNvPr id="23" name="Freccia angolare in su 22">
            <a:extLst>
              <a:ext uri="{FF2B5EF4-FFF2-40B4-BE49-F238E27FC236}">
                <a16:creationId xmlns:a16="http://schemas.microsoft.com/office/drawing/2014/main" id="{3CBEE8FA-D789-0D41-8A22-15CD12F5AC3E}"/>
              </a:ext>
            </a:extLst>
          </p:cNvPr>
          <p:cNvSpPr/>
          <p:nvPr/>
        </p:nvSpPr>
        <p:spPr>
          <a:xfrm rot="5400000">
            <a:off x="1671712" y="861938"/>
            <a:ext cx="940520" cy="2645644"/>
          </a:xfrm>
          <a:prstGeom prst="bentUpArrow">
            <a:avLst>
              <a:gd name="adj1" fmla="val 10793"/>
              <a:gd name="adj2" fmla="val 12432"/>
              <a:gd name="adj3" fmla="val 1844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4">
            <a:extLst>
              <a:ext uri="{FF2B5EF4-FFF2-40B4-BE49-F238E27FC236}">
                <a16:creationId xmlns:a16="http://schemas.microsoft.com/office/drawing/2014/main" id="{EB9725C2-824D-5848-A138-5840BA4A4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4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6096585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A55BB53-3868-3C49-8BAA-4BB4B83BE399}"/>
              </a:ext>
            </a:extLst>
          </p:cNvPr>
          <p:cNvSpPr txBox="1"/>
          <p:nvPr/>
        </p:nvSpPr>
        <p:spPr>
          <a:xfrm>
            <a:off x="1014564" y="3075057"/>
            <a:ext cx="7114871" cy="7078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4000" b="1" cap="small" dirty="0">
                <a:latin typeface="Constantia" panose="02030602050306030303" pitchFamily="18" charset="0"/>
              </a:rPr>
              <a:t>BACKUP SLIDES</a:t>
            </a:r>
            <a:endParaRPr lang="it-IT" sz="1400" b="1" cap="small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8497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Other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types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of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structure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BACKUP SLIDES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28D5DC04-8D29-A34F-BCA8-06867E0ADC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97483" y="1853598"/>
            <a:ext cx="7542678" cy="2491506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ACAC38C-B53F-B94A-A2B5-10F5B8787C38}"/>
              </a:ext>
            </a:extLst>
          </p:cNvPr>
          <p:cNvSpPr txBox="1"/>
          <p:nvPr/>
        </p:nvSpPr>
        <p:spPr>
          <a:xfrm>
            <a:off x="1546758" y="4368889"/>
            <a:ext cx="6244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i="1" dirty="0"/>
              <a:t>FIGURE 7:  </a:t>
            </a:r>
            <a:r>
              <a:rPr lang="it-IT" sz="1600" i="1" dirty="0" err="1">
                <a:latin typeface="Constantia" panose="02030602050306030303" pitchFamily="18" charset="0"/>
              </a:rPr>
              <a:t>Examples</a:t>
            </a:r>
            <a:r>
              <a:rPr lang="it-IT" sz="1600" i="1" dirty="0">
                <a:latin typeface="Constantia" panose="02030602050306030303" pitchFamily="18" charset="0"/>
              </a:rPr>
              <a:t> of </a:t>
            </a:r>
            <a:r>
              <a:rPr lang="it-IT" sz="1600" i="1" dirty="0" err="1">
                <a:latin typeface="Constantia" panose="02030602050306030303" pitchFamily="18" charset="0"/>
              </a:rPr>
              <a:t>other</a:t>
            </a:r>
            <a:r>
              <a:rPr lang="it-IT" sz="1600" i="1" dirty="0">
                <a:latin typeface="Constantia" panose="02030602050306030303" pitchFamily="18" charset="0"/>
              </a:rPr>
              <a:t> 3 </a:t>
            </a:r>
            <a:r>
              <a:rPr lang="it-IT" sz="1600" i="1" dirty="0" err="1">
                <a:latin typeface="Constantia" panose="02030602050306030303" pitchFamily="18" charset="0"/>
              </a:rPr>
              <a:t>types</a:t>
            </a:r>
            <a:r>
              <a:rPr lang="it-IT" sz="1600" i="1" dirty="0">
                <a:latin typeface="Constantia" panose="02030602050306030303" pitchFamily="18" charset="0"/>
              </a:rPr>
              <a:t> of  </a:t>
            </a:r>
            <a:r>
              <a:rPr lang="it-IT" sz="1600" i="1" dirty="0" err="1">
                <a:latin typeface="Constantia" panose="02030602050306030303" pitchFamily="18" charset="0"/>
              </a:rPr>
              <a:t>symmetric</a:t>
            </a:r>
            <a:r>
              <a:rPr lang="it-IT" sz="1600" i="1" dirty="0">
                <a:latin typeface="Constantia" panose="02030602050306030303" pitchFamily="18" charset="0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</a:rPr>
              <a:t>interaction</a:t>
            </a:r>
            <a:r>
              <a:rPr lang="it-IT" sz="1600" i="1" dirty="0">
                <a:latin typeface="Constantia" panose="02030602050306030303" pitchFamily="18" charset="0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</a:rPr>
              <a:t>matrix</a:t>
            </a:r>
            <a:r>
              <a:rPr lang="it-IT" sz="1600" i="1" dirty="0">
                <a:latin typeface="Constantia" panose="02030602050306030303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8528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cap="small" dirty="0">
                    <a:cs typeface="Devanagari Sangam MN" panose="02000000000000000000" pitchFamily="2" charset="0"/>
                  </a:rPr>
                  <a:t>Derivation of </a:t>
                </a:r>
                <a14:m>
                  <m:oMath xmlns:m="http://schemas.openxmlformats.org/officeDocument/2006/math">
                    <m:r>
                      <a:rPr lang="it-IT" sz="32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𝑷</m:t>
                    </m:r>
                    <m:d>
                      <m:dPr>
                        <m:ctrlP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𝒌</m:t>
                        </m:r>
                      </m:e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[mean </a:t>
                </a:r>
                <a14:m>
                  <m:oMath xmlns:m="http://schemas.openxmlformats.org/officeDocument/2006/math"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≠ </m:t>
                    </m:r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</m:oMath>
                </a14:m>
                <a:r>
                  <a:rPr lang="it-IT" sz="3200" b="1" cap="small" dirty="0">
                    <a:cs typeface="Devanagari Sangam MN" panose="02000000000000000000" pitchFamily="2" charset="0"/>
                  </a:rPr>
                  <a:t>] </a:t>
                </a:r>
                <a:r>
                  <a:rPr lang="it-IT" sz="2400" b="1" cap="small" dirty="0">
                    <a:solidFill>
                      <a:schemeClr val="bg1">
                        <a:lumMod val="65000"/>
                      </a:schemeClr>
                    </a:solidFill>
                    <a:cs typeface="Devanagari Sangam MN" panose="02000000000000000000" pitchFamily="2" charset="0"/>
                  </a:rPr>
                  <a:t>- 1</a:t>
                </a:r>
                <a:endParaRPr lang="it-IT" sz="2400" b="1" cap="small" dirty="0">
                  <a:solidFill>
                    <a:schemeClr val="bg1">
                      <a:lumMod val="65000"/>
                    </a:schemeClr>
                  </a:solidFill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BACKUP SLIDES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AFD3A3E-FFB5-044B-90EE-620BE627A9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73" t="11336" r="5292" b="14381"/>
          <a:stretch/>
        </p:blipFill>
        <p:spPr>
          <a:xfrm>
            <a:off x="976051" y="1187141"/>
            <a:ext cx="7191897" cy="459187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58F33F2-6FB9-2549-8A27-5E7711644C40}"/>
              </a:ext>
            </a:extLst>
          </p:cNvPr>
          <p:cNvSpPr txBox="1"/>
          <p:nvPr/>
        </p:nvSpPr>
        <p:spPr>
          <a:xfrm>
            <a:off x="8076480" y="5270749"/>
            <a:ext cx="471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[7]</a:t>
            </a:r>
          </a:p>
        </p:txBody>
      </p:sp>
    </p:spTree>
    <p:extLst>
      <p:ext uri="{BB962C8B-B14F-4D97-AF65-F5344CB8AC3E}">
        <p14:creationId xmlns:p14="http://schemas.microsoft.com/office/powerpoint/2010/main" val="5311085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cap="small" dirty="0">
                    <a:cs typeface="Devanagari Sangam MN" panose="02000000000000000000" pitchFamily="2" charset="0"/>
                  </a:rPr>
                  <a:t>Derivation of </a:t>
                </a:r>
                <a14:m>
                  <m:oMath xmlns:m="http://schemas.openxmlformats.org/officeDocument/2006/math">
                    <m:r>
                      <a:rPr lang="it-IT" sz="32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𝑷</m:t>
                    </m:r>
                    <m:d>
                      <m:dPr>
                        <m:ctrlP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𝒌</m:t>
                        </m:r>
                      </m:e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[mean </a:t>
                </a:r>
                <a14:m>
                  <m:oMath xmlns:m="http://schemas.openxmlformats.org/officeDocument/2006/math"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≠ </m:t>
                    </m:r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</m:oMath>
                </a14:m>
                <a:r>
                  <a:rPr lang="it-IT" sz="3200" b="1" cap="small" dirty="0">
                    <a:cs typeface="Devanagari Sangam MN" panose="02000000000000000000" pitchFamily="2" charset="0"/>
                  </a:rPr>
                  <a:t>]</a:t>
                </a:r>
                <a:r>
                  <a:rPr lang="it-IT" sz="2400" b="1" cap="small" dirty="0">
                    <a:solidFill>
                      <a:prstClr val="white"/>
                    </a:solidFill>
                    <a:cs typeface="Devanagari Sangam MN" panose="02000000000000000000" pitchFamily="2" charset="0"/>
                  </a:rPr>
                  <a:t> </a:t>
                </a:r>
                <a:r>
                  <a:rPr lang="it-IT" sz="2400" b="1" cap="small" dirty="0">
                    <a:solidFill>
                      <a:schemeClr val="bg1">
                        <a:lumMod val="65000"/>
                      </a:schemeClr>
                    </a:solidFill>
                    <a:cs typeface="Devanagari Sangam MN" panose="02000000000000000000" pitchFamily="2" charset="0"/>
                  </a:rPr>
                  <a:t>- 2</a:t>
                </a:r>
                <a:endParaRPr lang="it-IT" sz="3200" b="1" cap="small" dirty="0">
                  <a:solidFill>
                    <a:schemeClr val="bg1">
                      <a:lumMod val="65000"/>
                    </a:schemeClr>
                  </a:solidFill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BACKUP SLIDES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A24B032-ECAB-7745-9636-6BF4F4024E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61" t="30889" r="14330" b="10032"/>
          <a:stretch/>
        </p:blipFill>
        <p:spPr>
          <a:xfrm>
            <a:off x="993913" y="1630018"/>
            <a:ext cx="6849607" cy="391601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1CF2E4A-C73A-D345-97A8-F668339EDAA8}"/>
              </a:ext>
            </a:extLst>
          </p:cNvPr>
          <p:cNvSpPr txBox="1"/>
          <p:nvPr/>
        </p:nvSpPr>
        <p:spPr>
          <a:xfrm>
            <a:off x="8064105" y="480060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[8]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A20DF58-8828-814D-9064-A2DC8AFA0AE3}"/>
              </a:ext>
            </a:extLst>
          </p:cNvPr>
          <p:cNvSpPr/>
          <p:nvPr/>
        </p:nvSpPr>
        <p:spPr>
          <a:xfrm>
            <a:off x="5022593" y="2878521"/>
            <a:ext cx="443228" cy="443577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A0393C3-D012-2847-897C-AF7AE589E809}"/>
              </a:ext>
            </a:extLst>
          </p:cNvPr>
          <p:cNvSpPr txBox="1"/>
          <p:nvPr/>
        </p:nvSpPr>
        <p:spPr>
          <a:xfrm>
            <a:off x="4932728" y="2915643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[7]</a:t>
            </a:r>
          </a:p>
        </p:txBody>
      </p:sp>
    </p:spTree>
    <p:extLst>
      <p:ext uri="{BB962C8B-B14F-4D97-AF65-F5344CB8AC3E}">
        <p14:creationId xmlns:p14="http://schemas.microsoft.com/office/powerpoint/2010/main" val="26442556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cap="small" dirty="0">
                    <a:cs typeface="Devanagari Sangam MN" panose="02000000000000000000" pitchFamily="2" charset="0"/>
                  </a:rPr>
                  <a:t>Derivation of </a:t>
                </a:r>
                <a14:m>
                  <m:oMath xmlns:m="http://schemas.openxmlformats.org/officeDocument/2006/math">
                    <m:r>
                      <a:rPr lang="it-IT" sz="32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𝑷</m:t>
                    </m:r>
                    <m:d>
                      <m:dPr>
                        <m:ctrlP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𝒌</m:t>
                        </m:r>
                      </m:e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[mean </a:t>
                </a:r>
                <a14:m>
                  <m:oMath xmlns:m="http://schemas.openxmlformats.org/officeDocument/2006/math"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≠ </m:t>
                    </m:r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</m:oMath>
                </a14:m>
                <a:r>
                  <a:rPr lang="it-IT" sz="3200" b="1" cap="small" dirty="0">
                    <a:cs typeface="Devanagari Sangam MN" panose="02000000000000000000" pitchFamily="2" charset="0"/>
                  </a:rPr>
                  <a:t>]</a:t>
                </a:r>
                <a:r>
                  <a:rPr lang="it-IT" sz="2400" b="1" cap="small" dirty="0">
                    <a:solidFill>
                      <a:prstClr val="white"/>
                    </a:solidFill>
                    <a:cs typeface="Devanagari Sangam MN" panose="02000000000000000000" pitchFamily="2" charset="0"/>
                  </a:rPr>
                  <a:t> </a:t>
                </a:r>
                <a:r>
                  <a:rPr lang="it-IT" sz="2400" b="1" cap="small" dirty="0">
                    <a:solidFill>
                      <a:schemeClr val="bg1">
                        <a:lumMod val="65000"/>
                      </a:schemeClr>
                    </a:solidFill>
                    <a:cs typeface="Devanagari Sangam MN" panose="02000000000000000000" pitchFamily="2" charset="0"/>
                  </a:rPr>
                  <a:t>- 3</a:t>
                </a:r>
                <a:endParaRPr lang="it-IT" sz="3200" b="1" cap="small" dirty="0">
                  <a:solidFill>
                    <a:schemeClr val="bg1">
                      <a:lumMod val="65000"/>
                    </a:schemeClr>
                  </a:solidFill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BACKUP SLIDES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F013E6C-D6BD-3342-9180-997F30F4D4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60" t="11318" r="14999" b="12063"/>
          <a:stretch/>
        </p:blipFill>
        <p:spPr>
          <a:xfrm>
            <a:off x="904461" y="1127745"/>
            <a:ext cx="6788426" cy="50786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A592FE5-CF72-3F4C-AE9F-7B9EAB409072}"/>
              </a:ext>
            </a:extLst>
          </p:cNvPr>
          <p:cNvSpPr txBox="1"/>
          <p:nvPr/>
        </p:nvSpPr>
        <p:spPr>
          <a:xfrm>
            <a:off x="8076480" y="392595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[9]</a:t>
            </a:r>
          </a:p>
        </p:txBody>
      </p:sp>
    </p:spTree>
    <p:extLst>
      <p:ext uri="{BB962C8B-B14F-4D97-AF65-F5344CB8AC3E}">
        <p14:creationId xmlns:p14="http://schemas.microsoft.com/office/powerpoint/2010/main" val="36603435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cap="small" dirty="0">
                    <a:cs typeface="Devanagari Sangam MN" panose="02000000000000000000" pitchFamily="2" charset="0"/>
                  </a:rPr>
                  <a:t>Derivation of </a:t>
                </a:r>
                <a14:m>
                  <m:oMath xmlns:m="http://schemas.openxmlformats.org/officeDocument/2006/math">
                    <m:r>
                      <a:rPr lang="it-IT" sz="32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𝑷</m:t>
                    </m:r>
                    <m:d>
                      <m:dPr>
                        <m:ctrlP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𝒌</m:t>
                        </m:r>
                      </m:e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[mean </a:t>
                </a:r>
                <a14:m>
                  <m:oMath xmlns:m="http://schemas.openxmlformats.org/officeDocument/2006/math"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≠ </m:t>
                    </m:r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</m:oMath>
                </a14:m>
                <a:r>
                  <a:rPr lang="it-IT" sz="3200" b="1" cap="small" dirty="0">
                    <a:cs typeface="Devanagari Sangam MN" panose="02000000000000000000" pitchFamily="2" charset="0"/>
                  </a:rPr>
                  <a:t>]</a:t>
                </a:r>
                <a:r>
                  <a:rPr lang="it-IT" sz="2400" b="1" cap="small" dirty="0">
                    <a:solidFill>
                      <a:prstClr val="white"/>
                    </a:solidFill>
                    <a:cs typeface="Devanagari Sangam MN" panose="02000000000000000000" pitchFamily="2" charset="0"/>
                  </a:rPr>
                  <a:t> </a:t>
                </a:r>
                <a:r>
                  <a:rPr lang="it-IT" sz="2400" b="1" cap="small" dirty="0">
                    <a:solidFill>
                      <a:schemeClr val="bg1">
                        <a:lumMod val="65000"/>
                      </a:schemeClr>
                    </a:solidFill>
                    <a:cs typeface="Devanagari Sangam MN" panose="02000000000000000000" pitchFamily="2" charset="0"/>
                  </a:rPr>
                  <a:t>- 4</a:t>
                </a:r>
                <a:endParaRPr lang="it-IT" sz="3200" b="1" cap="small" dirty="0">
                  <a:solidFill>
                    <a:schemeClr val="bg1">
                      <a:lumMod val="65000"/>
                    </a:schemeClr>
                  </a:solidFill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BACKUP SLIDES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ABD6610-D89F-164A-B3A6-405CFE6531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97" t="12513" r="6738" b="8914"/>
          <a:stretch/>
        </p:blipFill>
        <p:spPr>
          <a:xfrm>
            <a:off x="662855" y="1062992"/>
            <a:ext cx="7732644" cy="5208106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FF1DD254-4F1C-4947-8A11-2A4E47A5DCC8}"/>
              </a:ext>
            </a:extLst>
          </p:cNvPr>
          <p:cNvSpPr/>
          <p:nvPr/>
        </p:nvSpPr>
        <p:spPr>
          <a:xfrm>
            <a:off x="7944205" y="3319175"/>
            <a:ext cx="451294" cy="34787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05B7D93-D6DF-1D47-B458-80C09D4A71B7}"/>
              </a:ext>
            </a:extLst>
          </p:cNvPr>
          <p:cNvSpPr txBox="1"/>
          <p:nvPr/>
        </p:nvSpPr>
        <p:spPr>
          <a:xfrm>
            <a:off x="8325730" y="2728067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[10]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A234E83C-B8C8-5947-82BB-30296D05175C}"/>
              </a:ext>
            </a:extLst>
          </p:cNvPr>
          <p:cNvSpPr/>
          <p:nvPr/>
        </p:nvSpPr>
        <p:spPr>
          <a:xfrm>
            <a:off x="7633252" y="5738562"/>
            <a:ext cx="443228" cy="443577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1466B76-4852-8648-AFE7-757C5AFD8EB7}"/>
              </a:ext>
            </a:extLst>
          </p:cNvPr>
          <p:cNvSpPr txBox="1"/>
          <p:nvPr/>
        </p:nvSpPr>
        <p:spPr>
          <a:xfrm>
            <a:off x="7854866" y="5810969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[11]</a:t>
            </a:r>
          </a:p>
        </p:txBody>
      </p:sp>
    </p:spTree>
    <p:extLst>
      <p:ext uri="{BB962C8B-B14F-4D97-AF65-F5344CB8AC3E}">
        <p14:creationId xmlns:p14="http://schemas.microsoft.com/office/powerpoint/2010/main" val="3734580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cap="small" dirty="0">
                    <a:cs typeface="Devanagari Sangam MN" panose="02000000000000000000" pitchFamily="2" charset="0"/>
                  </a:rPr>
                  <a:t>Derivation of </a:t>
                </a:r>
                <a14:m>
                  <m:oMath xmlns:m="http://schemas.openxmlformats.org/officeDocument/2006/math">
                    <m:r>
                      <a:rPr lang="it-IT" sz="32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𝑷</m:t>
                    </m:r>
                    <m:d>
                      <m:dPr>
                        <m:ctrlP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𝒌</m:t>
                        </m:r>
                      </m:e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[mean </a:t>
                </a:r>
                <a14:m>
                  <m:oMath xmlns:m="http://schemas.openxmlformats.org/officeDocument/2006/math"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≠ </m:t>
                    </m:r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</m:oMath>
                </a14:m>
                <a:r>
                  <a:rPr lang="it-IT" sz="3200" b="1" cap="small" dirty="0">
                    <a:cs typeface="Devanagari Sangam MN" panose="02000000000000000000" pitchFamily="2" charset="0"/>
                  </a:rPr>
                  <a:t>]</a:t>
                </a:r>
                <a:r>
                  <a:rPr lang="it-IT" sz="2400" b="1" cap="small" dirty="0">
                    <a:solidFill>
                      <a:prstClr val="white"/>
                    </a:solidFill>
                    <a:cs typeface="Devanagari Sangam MN" panose="02000000000000000000" pitchFamily="2" charset="0"/>
                  </a:rPr>
                  <a:t> </a:t>
                </a:r>
                <a:r>
                  <a:rPr lang="it-IT" sz="2400" b="1" cap="small" dirty="0">
                    <a:solidFill>
                      <a:schemeClr val="bg1">
                        <a:lumMod val="65000"/>
                      </a:schemeClr>
                    </a:solidFill>
                    <a:cs typeface="Devanagari Sangam MN" panose="02000000000000000000" pitchFamily="2" charset="0"/>
                  </a:rPr>
                  <a:t>- 5</a:t>
                </a:r>
                <a:endParaRPr lang="it-IT" sz="3200" b="1" cap="small" dirty="0">
                  <a:solidFill>
                    <a:schemeClr val="bg1">
                      <a:lumMod val="65000"/>
                    </a:schemeClr>
                  </a:solidFill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BACKUP SLIDES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A56B5AD-FA34-6E4E-BDFB-7C1FFEE423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09" t="11318" r="9022" b="10413"/>
          <a:stretch/>
        </p:blipFill>
        <p:spPr>
          <a:xfrm>
            <a:off x="874643" y="1073080"/>
            <a:ext cx="7394714" cy="5187930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F73AA83A-A9BD-244F-AEB7-3D614C27394C}"/>
              </a:ext>
            </a:extLst>
          </p:cNvPr>
          <p:cNvSpPr/>
          <p:nvPr/>
        </p:nvSpPr>
        <p:spPr>
          <a:xfrm>
            <a:off x="7735313" y="3223961"/>
            <a:ext cx="443228" cy="443577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6DA086C-7093-0C45-9F0B-C0A6F2832455}"/>
              </a:ext>
            </a:extLst>
          </p:cNvPr>
          <p:cNvSpPr txBox="1"/>
          <p:nvPr/>
        </p:nvSpPr>
        <p:spPr>
          <a:xfrm>
            <a:off x="8034881" y="3130081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[12]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943CD0A5-078D-7043-B8C1-53C4D6505D07}"/>
              </a:ext>
            </a:extLst>
          </p:cNvPr>
          <p:cNvSpPr/>
          <p:nvPr/>
        </p:nvSpPr>
        <p:spPr>
          <a:xfrm>
            <a:off x="7768746" y="5052762"/>
            <a:ext cx="443228" cy="443577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39220D9-6EFA-A348-BA0F-8A48B49D1BF3}"/>
              </a:ext>
            </a:extLst>
          </p:cNvPr>
          <p:cNvSpPr txBox="1"/>
          <p:nvPr/>
        </p:nvSpPr>
        <p:spPr>
          <a:xfrm>
            <a:off x="8034880" y="5186859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[13]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54C8560A-042E-0E44-9B42-EE5856D77BD7}"/>
              </a:ext>
            </a:extLst>
          </p:cNvPr>
          <p:cNvSpPr/>
          <p:nvPr/>
        </p:nvSpPr>
        <p:spPr>
          <a:xfrm>
            <a:off x="1330661" y="3834677"/>
            <a:ext cx="443228" cy="350285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2C1BADA-DF71-7C4F-BAB7-47ED68B94852}"/>
              </a:ext>
            </a:extLst>
          </p:cNvPr>
          <p:cNvSpPr txBox="1"/>
          <p:nvPr/>
        </p:nvSpPr>
        <p:spPr>
          <a:xfrm>
            <a:off x="1272390" y="3834677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[12]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137E16D8-67E7-B249-9531-0F0C62E9FAF9}"/>
              </a:ext>
            </a:extLst>
          </p:cNvPr>
          <p:cNvSpPr/>
          <p:nvPr/>
        </p:nvSpPr>
        <p:spPr>
          <a:xfrm>
            <a:off x="3142992" y="5855243"/>
            <a:ext cx="890527" cy="443577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B441949-EDDB-C74F-8A99-83BD9984EBB1}"/>
              </a:ext>
            </a:extLst>
          </p:cNvPr>
          <p:cNvSpPr txBox="1"/>
          <p:nvPr/>
        </p:nvSpPr>
        <p:spPr>
          <a:xfrm>
            <a:off x="3065515" y="5841849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[12], [13]</a:t>
            </a:r>
          </a:p>
        </p:txBody>
      </p:sp>
    </p:spTree>
    <p:extLst>
      <p:ext uri="{BB962C8B-B14F-4D97-AF65-F5344CB8AC3E}">
        <p14:creationId xmlns:p14="http://schemas.microsoft.com/office/powerpoint/2010/main" val="30792892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cap="small" dirty="0">
                    <a:cs typeface="Devanagari Sangam MN" panose="02000000000000000000" pitchFamily="2" charset="0"/>
                  </a:rPr>
                  <a:t>Derivation of </a:t>
                </a:r>
                <a14:m>
                  <m:oMath xmlns:m="http://schemas.openxmlformats.org/officeDocument/2006/math">
                    <m:r>
                      <a:rPr lang="it-IT" sz="32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𝑷</m:t>
                    </m:r>
                    <m:d>
                      <m:dPr>
                        <m:ctrlP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𝒌</m:t>
                        </m:r>
                      </m:e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[mean </a:t>
                </a:r>
                <a14:m>
                  <m:oMath xmlns:m="http://schemas.openxmlformats.org/officeDocument/2006/math"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≠ </m:t>
                    </m:r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</m:oMath>
                </a14:m>
                <a:r>
                  <a:rPr lang="it-IT" sz="3200" b="1" cap="small" dirty="0">
                    <a:cs typeface="Devanagari Sangam MN" panose="02000000000000000000" pitchFamily="2" charset="0"/>
                  </a:rPr>
                  <a:t>]</a:t>
                </a:r>
                <a:r>
                  <a:rPr lang="it-IT" sz="2400" b="1" cap="small" dirty="0">
                    <a:solidFill>
                      <a:prstClr val="white"/>
                    </a:solidFill>
                    <a:cs typeface="Devanagari Sangam MN" panose="02000000000000000000" pitchFamily="2" charset="0"/>
                  </a:rPr>
                  <a:t> </a:t>
                </a:r>
                <a:r>
                  <a:rPr lang="it-IT" sz="2400" b="1" cap="small" dirty="0">
                    <a:solidFill>
                      <a:schemeClr val="bg1">
                        <a:lumMod val="65000"/>
                      </a:schemeClr>
                    </a:solidFill>
                    <a:cs typeface="Devanagari Sangam MN" panose="02000000000000000000" pitchFamily="2" charset="0"/>
                  </a:rPr>
                  <a:t>- 6</a:t>
                </a:r>
                <a:endParaRPr lang="it-IT" sz="3200" b="1" cap="small" dirty="0">
                  <a:solidFill>
                    <a:schemeClr val="bg1">
                      <a:lumMod val="65000"/>
                    </a:schemeClr>
                  </a:solidFill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BACKUP SLIDES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DA4CB99-D33D-9D4E-A5C6-9DB06D6E63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0" t="13177" r="8709" b="18738"/>
          <a:stretch/>
        </p:blipFill>
        <p:spPr>
          <a:xfrm>
            <a:off x="855406" y="1353267"/>
            <a:ext cx="7433187" cy="4513006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8383CBD-8967-8D44-930B-ABAE54B74824}"/>
              </a:ext>
            </a:extLst>
          </p:cNvPr>
          <p:cNvSpPr txBox="1"/>
          <p:nvPr/>
        </p:nvSpPr>
        <p:spPr>
          <a:xfrm>
            <a:off x="7730970" y="3059668"/>
            <a:ext cx="559769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[14]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7265C07-5FAB-454E-9384-72DE725E9498}"/>
              </a:ext>
            </a:extLst>
          </p:cNvPr>
          <p:cNvSpPr txBox="1"/>
          <p:nvPr/>
        </p:nvSpPr>
        <p:spPr>
          <a:xfrm>
            <a:off x="7725711" y="5281414"/>
            <a:ext cx="559769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[15]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08C3D3F7-635F-D445-9743-881E54FDEAFC}"/>
              </a:ext>
            </a:extLst>
          </p:cNvPr>
          <p:cNvSpPr/>
          <p:nvPr/>
        </p:nvSpPr>
        <p:spPr>
          <a:xfrm>
            <a:off x="2249335" y="2574701"/>
            <a:ext cx="421419" cy="259939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1440945-3974-2E4E-AB50-E4FC020D3343}"/>
              </a:ext>
            </a:extLst>
          </p:cNvPr>
          <p:cNvSpPr txBox="1"/>
          <p:nvPr/>
        </p:nvSpPr>
        <p:spPr>
          <a:xfrm>
            <a:off x="2200039" y="2511293"/>
            <a:ext cx="55976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dirty="0"/>
              <a:t>[13]</a:t>
            </a:r>
          </a:p>
        </p:txBody>
      </p:sp>
    </p:spTree>
    <p:extLst>
      <p:ext uri="{BB962C8B-B14F-4D97-AF65-F5344CB8AC3E}">
        <p14:creationId xmlns:p14="http://schemas.microsoft.com/office/powerpoint/2010/main" val="40958991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cap="small" dirty="0">
                    <a:cs typeface="Devanagari Sangam MN" panose="02000000000000000000" pitchFamily="2" charset="0"/>
                  </a:rPr>
                  <a:t>Derivation of </a:t>
                </a:r>
                <a14:m>
                  <m:oMath xmlns:m="http://schemas.openxmlformats.org/officeDocument/2006/math">
                    <m:r>
                      <a:rPr lang="it-IT" sz="32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𝑷</m:t>
                    </m:r>
                    <m:d>
                      <m:dPr>
                        <m:ctrlP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𝒌</m:t>
                        </m:r>
                      </m:e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[mean </a:t>
                </a:r>
                <a14:m>
                  <m:oMath xmlns:m="http://schemas.openxmlformats.org/officeDocument/2006/math"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≠ </m:t>
                    </m:r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</m:oMath>
                </a14:m>
                <a:r>
                  <a:rPr lang="it-IT" sz="3200" b="1" cap="small" dirty="0">
                    <a:cs typeface="Devanagari Sangam MN" panose="02000000000000000000" pitchFamily="2" charset="0"/>
                  </a:rPr>
                  <a:t>]</a:t>
                </a:r>
                <a:r>
                  <a:rPr lang="it-IT" sz="2400" b="1" cap="small" dirty="0">
                    <a:solidFill>
                      <a:prstClr val="white"/>
                    </a:solidFill>
                    <a:cs typeface="Devanagari Sangam MN" panose="02000000000000000000" pitchFamily="2" charset="0"/>
                  </a:rPr>
                  <a:t> </a:t>
                </a:r>
                <a:r>
                  <a:rPr lang="it-IT" sz="2400" b="1" cap="small" dirty="0">
                    <a:solidFill>
                      <a:schemeClr val="bg1">
                        <a:lumMod val="65000"/>
                      </a:schemeClr>
                    </a:solidFill>
                    <a:cs typeface="Devanagari Sangam MN" panose="02000000000000000000" pitchFamily="2" charset="0"/>
                  </a:rPr>
                  <a:t>- 7</a:t>
                </a:r>
                <a:endParaRPr lang="it-IT" sz="3200" b="1" cap="small" dirty="0">
                  <a:solidFill>
                    <a:schemeClr val="bg1">
                      <a:lumMod val="65000"/>
                    </a:schemeClr>
                  </a:solidFill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BACKUP SLIDES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05E4933-FC7A-2A4E-819E-D7F3598352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36" t="31643" r="10484" b="21970"/>
          <a:stretch/>
        </p:blipFill>
        <p:spPr>
          <a:xfrm>
            <a:off x="1025011" y="1293171"/>
            <a:ext cx="7093975" cy="3111910"/>
          </a:xfrm>
          <a:prstGeom prst="rect">
            <a:avLst/>
          </a:prstGeom>
        </p:spPr>
      </p:pic>
      <p:sp>
        <p:nvSpPr>
          <p:cNvPr id="11" name="Freccia giù 10">
            <a:extLst>
              <a:ext uri="{FF2B5EF4-FFF2-40B4-BE49-F238E27FC236}">
                <a16:creationId xmlns:a16="http://schemas.microsoft.com/office/drawing/2014/main" id="{1BE2794E-AD2C-D747-A1F4-7DCF7FB875F0}"/>
              </a:ext>
            </a:extLst>
          </p:cNvPr>
          <p:cNvSpPr/>
          <p:nvPr/>
        </p:nvSpPr>
        <p:spPr>
          <a:xfrm>
            <a:off x="4305619" y="4734511"/>
            <a:ext cx="532758" cy="8303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51407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cap="small" dirty="0">
                    <a:cs typeface="Devanagari Sangam MN" panose="02000000000000000000" pitchFamily="2" charset="0"/>
                  </a:rPr>
                  <a:t>Derivation of </a:t>
                </a:r>
                <a14:m>
                  <m:oMath xmlns:m="http://schemas.openxmlformats.org/officeDocument/2006/math">
                    <m:r>
                      <a:rPr lang="it-IT" sz="32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𝑷</m:t>
                    </m:r>
                    <m:d>
                      <m:dPr>
                        <m:ctrlP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𝒌</m:t>
                        </m:r>
                      </m:e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[mean </a:t>
                </a:r>
                <a14:m>
                  <m:oMath xmlns:m="http://schemas.openxmlformats.org/officeDocument/2006/math"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≠ </m:t>
                    </m:r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</m:oMath>
                </a14:m>
                <a:r>
                  <a:rPr lang="it-IT" sz="3200" b="1" cap="small" dirty="0">
                    <a:cs typeface="Devanagari Sangam MN" panose="02000000000000000000" pitchFamily="2" charset="0"/>
                  </a:rPr>
                  <a:t>]</a:t>
                </a:r>
                <a:r>
                  <a:rPr lang="it-IT" sz="2400" b="1" cap="small" dirty="0">
                    <a:solidFill>
                      <a:prstClr val="white"/>
                    </a:solidFill>
                    <a:cs typeface="Devanagari Sangam MN" panose="02000000000000000000" pitchFamily="2" charset="0"/>
                  </a:rPr>
                  <a:t> </a:t>
                </a:r>
                <a:r>
                  <a:rPr lang="it-IT" sz="2400" b="1" cap="small" dirty="0">
                    <a:solidFill>
                      <a:schemeClr val="bg1">
                        <a:lumMod val="65000"/>
                      </a:schemeClr>
                    </a:solidFill>
                    <a:cs typeface="Devanagari Sangam MN" panose="02000000000000000000" pitchFamily="2" charset="0"/>
                  </a:rPr>
                  <a:t>- 8</a:t>
                </a:r>
                <a:endParaRPr lang="it-IT" sz="3200" b="1" cap="small" dirty="0">
                  <a:solidFill>
                    <a:schemeClr val="bg1">
                      <a:lumMod val="65000"/>
                    </a:schemeClr>
                  </a:solidFill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BACKUP SLIDES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F192E22-F023-C547-B895-3D18DE0CF7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11" t="18501" r="8000" b="19114"/>
          <a:stretch/>
        </p:blipFill>
        <p:spPr>
          <a:xfrm>
            <a:off x="741680" y="1341120"/>
            <a:ext cx="7670800" cy="413512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7276029-DB82-7C47-86AD-8A49B56BDE4C}"/>
              </a:ext>
            </a:extLst>
          </p:cNvPr>
          <p:cNvSpPr txBox="1"/>
          <p:nvPr/>
        </p:nvSpPr>
        <p:spPr>
          <a:xfrm>
            <a:off x="7792000" y="1576308"/>
            <a:ext cx="559769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[16]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FC03FBE-3FE1-1440-A9A8-88AA4D0C4A63}"/>
              </a:ext>
            </a:extLst>
          </p:cNvPr>
          <p:cNvSpPr txBox="1"/>
          <p:nvPr/>
        </p:nvSpPr>
        <p:spPr>
          <a:xfrm>
            <a:off x="8366524" y="3408680"/>
            <a:ext cx="559769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[17]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CF47371-5C0A-934D-B658-88C1908FB7B1}"/>
              </a:ext>
            </a:extLst>
          </p:cNvPr>
          <p:cNvSpPr txBox="1"/>
          <p:nvPr/>
        </p:nvSpPr>
        <p:spPr>
          <a:xfrm>
            <a:off x="8366523" y="4695467"/>
            <a:ext cx="559769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[18]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31D0D56-3034-2B47-BADF-D75777908262}"/>
              </a:ext>
            </a:extLst>
          </p:cNvPr>
          <p:cNvSpPr txBox="1"/>
          <p:nvPr/>
        </p:nvSpPr>
        <p:spPr>
          <a:xfrm>
            <a:off x="8366523" y="5021421"/>
            <a:ext cx="559769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[19]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CFB924C6-FA8C-4840-851A-F2009C50F183}"/>
              </a:ext>
            </a:extLst>
          </p:cNvPr>
          <p:cNvSpPr/>
          <p:nvPr/>
        </p:nvSpPr>
        <p:spPr>
          <a:xfrm>
            <a:off x="7792000" y="4625894"/>
            <a:ext cx="493480" cy="93472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35A0FC43-B8F6-A64C-9889-06A236B25C76}"/>
              </a:ext>
            </a:extLst>
          </p:cNvPr>
          <p:cNvSpPr/>
          <p:nvPr/>
        </p:nvSpPr>
        <p:spPr>
          <a:xfrm>
            <a:off x="7792000" y="3855281"/>
            <a:ext cx="493480" cy="304483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3AF295C6-FA11-344C-83A7-39D72881BE61}"/>
              </a:ext>
            </a:extLst>
          </p:cNvPr>
          <p:cNvSpPr/>
          <p:nvPr/>
        </p:nvSpPr>
        <p:spPr>
          <a:xfrm>
            <a:off x="2259724" y="1341120"/>
            <a:ext cx="4582510" cy="8975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617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3689" y="1115309"/>
                <a:ext cx="8516620" cy="1029420"/>
              </a:xfrm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70000"/>
                  </a:lnSpc>
                  <a:buSzPct val="120000"/>
                  <a:buNone/>
                </a:pPr>
                <a:r>
                  <a:rPr lang="it-IT" sz="1800" b="1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GOAL</a:t>
                </a:r>
                <a:r>
                  <a:rPr lang="it-IT" sz="18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: </a:t>
                </a:r>
                <a:r>
                  <a:rPr lang="it-IT" sz="1600" i="1" u="sng" dirty="0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Finding the </a:t>
                </a:r>
                <a:r>
                  <a:rPr lang="it-IT" sz="1600" i="1" u="sng" dirty="0" err="1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probability</a:t>
                </a:r>
                <a:r>
                  <a:rPr lang="it-IT" sz="1600" i="1" u="sng" dirty="0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 to </a:t>
                </a:r>
                <a:r>
                  <a:rPr lang="it-IT" sz="1600" i="1" u="sng" dirty="0" err="1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have</a:t>
                </a:r>
                <a:r>
                  <a:rPr lang="it-IT" sz="1600" i="1" u="sng" dirty="0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 u="sng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it-IT" sz="1600" i="1" u="sng" dirty="0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i="1" u="sng" dirty="0" err="1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,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after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the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dynamic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has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evolved</a:t>
                </a:r>
                <a:r>
                  <a:rPr lang="it-IT" sz="1600" i="1" dirty="0">
                    <a:latin typeface="Constantia" panose="02030602050306030303" pitchFamily="18" charset="0"/>
                  </a:rPr>
                  <a:t>,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starting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it-IT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1" dirty="0" err="1">
                    <a:latin typeface="Constantia" panose="02030602050306030303" pitchFamily="18" charset="0"/>
                  </a:rPr>
                  <a:t>interacting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populations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and </a:t>
                </a:r>
                <a:r>
                  <a:rPr lang="it-IT" sz="1600" b="1" i="1" dirty="0">
                    <a:latin typeface="Constantia" panose="02030602050306030303" pitchFamily="18" charset="0"/>
                  </a:rPr>
                  <a:t>random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parameters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. </a:t>
                </a:r>
                <a:endParaRPr lang="it-IT" sz="1800" i="1" dirty="0">
                  <a:effectLst/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3689" y="1115309"/>
                <a:ext cx="8516620" cy="102942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Basic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concepts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&amp;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Goals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6081403-FA35-0E45-83C3-8E5E19A5267C}"/>
                  </a:ext>
                </a:extLst>
              </p:cNvPr>
              <p:cNvSpPr txBox="1"/>
              <p:nvPr/>
            </p:nvSpPr>
            <p:spPr>
              <a:xfrm>
                <a:off x="4678914" y="3607805"/>
                <a:ext cx="3586480" cy="243143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it-IT" sz="800" b="1" dirty="0">
                  <a:latin typeface="Franklin Gothic Demi Cond" panose="020B0603020102020204" pitchFamily="34" charset="0"/>
                </a:endParaRPr>
              </a:p>
              <a:p>
                <a:pPr algn="ctr"/>
                <a:r>
                  <a:rPr lang="it-IT" sz="2000" b="1" dirty="0">
                    <a:latin typeface="Franklin Gothic Demi Cond" panose="020B0603020102020204" pitchFamily="34" charset="0"/>
                  </a:rPr>
                  <a:t>STABILITY </a:t>
                </a:r>
              </a:p>
              <a:p>
                <a:pPr algn="ctr"/>
                <a:endParaRPr lang="it-IT" sz="800" b="1" dirty="0">
                  <a:latin typeface="Franklin Gothic Demi Cond" panose="020B06030201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it-IT" sz="2000" b="1" dirty="0">
                  <a:latin typeface="Franklin Gothic Demi Cond" panose="020B0603020102020204" pitchFamily="34" charset="0"/>
                  <a:ea typeface="Cambria Math" panose="02040503050406030204" pitchFamily="18" charset="0"/>
                </a:endParaRPr>
              </a:p>
              <a:p>
                <a:pPr algn="ctr"/>
                <a:endParaRPr lang="it-IT" sz="800" b="1" dirty="0">
                  <a:latin typeface="Franklin Gothic Demi Cond" panose="020B0603020102020204" pitchFamily="34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it-IT" sz="1600" dirty="0" err="1">
                    <a:latin typeface="Constantia" panose="02030602050306030303" pitchFamily="18" charset="0"/>
                  </a:rPr>
                  <a:t>Dynamic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evolution</a:t>
                </a:r>
                <a:r>
                  <a:rPr lang="it-IT" sz="1600" dirty="0">
                    <a:latin typeface="Constantia" panose="02030602050306030303" pitchFamily="18" charset="0"/>
                  </a:rPr>
                  <a:t> =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pruning</a:t>
                </a:r>
                <a:endParaRPr lang="it-IT" sz="1600" i="1" dirty="0">
                  <a:latin typeface="Constantia" panose="02030602050306030303" pitchFamily="18" charset="0"/>
                </a:endParaRPr>
              </a:p>
              <a:p>
                <a:pPr algn="ctr"/>
                <a:endParaRPr lang="it-IT" sz="800" dirty="0">
                  <a:latin typeface="Constantia" panose="02030602050306030303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it-IT" sz="2000" b="1" dirty="0">
                  <a:latin typeface="Franklin Gothic Demi Cond" panose="020B0603020102020204" pitchFamily="34" charset="0"/>
                  <a:ea typeface="Cambria Math" panose="02040503050406030204" pitchFamily="18" charset="0"/>
                </a:endParaRPr>
              </a:p>
              <a:p>
                <a:pPr algn="ctr"/>
                <a:endParaRPr lang="it-IT" sz="800" b="1" dirty="0">
                  <a:latin typeface="Franklin Gothic Demi Cond" panose="020B0603020102020204" pitchFamily="34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it-IT" dirty="0" err="1">
                    <a:latin typeface="Franklin Gothic Demi Cond" panose="020B0603020102020204" pitchFamily="34" charset="0"/>
                  </a:rPr>
                  <a:t>Stationary</a:t>
                </a:r>
                <a:r>
                  <a:rPr lang="it-IT" dirty="0">
                    <a:latin typeface="Franklin Gothic Demi Cond" panose="020B0603020102020204" pitchFamily="34" charset="0"/>
                  </a:rPr>
                  <a:t> </a:t>
                </a:r>
                <a:r>
                  <a:rPr lang="it-IT" dirty="0" err="1">
                    <a:latin typeface="Franklin Gothic Demi Cond" panose="020B0603020102020204" pitchFamily="34" charset="0"/>
                  </a:rPr>
                  <a:t>solution</a:t>
                </a:r>
                <a:r>
                  <a:rPr lang="it-IT" dirty="0">
                    <a:latin typeface="Franklin Gothic Demi Cond" panose="020B0603020102020204" pitchFamily="34" charset="0"/>
                  </a:rPr>
                  <a:t> </a:t>
                </a:r>
                <a:r>
                  <a:rPr lang="it-IT" i="1" dirty="0">
                    <a:latin typeface="Franklin Gothic Demi Cond" panose="020B0603020102020204" pitchFamily="34" charset="0"/>
                  </a:rPr>
                  <a:t>(</a:t>
                </a:r>
                <a:r>
                  <a:rPr lang="it-IT" i="1" dirty="0" err="1">
                    <a:latin typeface="Franklin Gothic Demi Cond" panose="020B0603020102020204" pitchFamily="34" charset="0"/>
                  </a:rPr>
                  <a:t>Equilibria</a:t>
                </a:r>
                <a:r>
                  <a:rPr lang="it-IT" i="1" dirty="0">
                    <a:latin typeface="Franklin Gothic Demi Cond" panose="020B0603020102020204" pitchFamily="34" charset="0"/>
                  </a:rPr>
                  <a:t>)</a:t>
                </a:r>
              </a:p>
              <a:p>
                <a:pPr algn="ctr"/>
                <a:endParaRPr lang="it-IT" i="1" dirty="0">
                  <a:latin typeface="Franklin Gothic Demi Cond" panose="020B0603020102020204" pitchFamily="34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6081403-FA35-0E45-83C3-8E5E19A52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914" y="3607805"/>
                <a:ext cx="3586480" cy="24314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Segnaposto piè di pagina 3">
            <a:extLst>
              <a:ext uri="{FF2B5EF4-FFF2-40B4-BE49-F238E27FC236}">
                <a16:creationId xmlns:a16="http://schemas.microsoft.com/office/drawing/2014/main" id="{919B4EEC-13FF-1F4E-A06F-58E2A082754B}"/>
              </a:ext>
            </a:extLst>
          </p:cNvPr>
          <p:cNvSpPr txBox="1">
            <a:spLocks/>
          </p:cNvSpPr>
          <p:nvPr/>
        </p:nvSpPr>
        <p:spPr>
          <a:xfrm>
            <a:off x="3357879" y="6510652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e 12">
                <a:extLst>
                  <a:ext uri="{FF2B5EF4-FFF2-40B4-BE49-F238E27FC236}">
                    <a16:creationId xmlns:a16="http://schemas.microsoft.com/office/drawing/2014/main" id="{709AEE25-D46F-ED42-8759-C9775DF1E1A0}"/>
                  </a:ext>
                </a:extLst>
              </p:cNvPr>
              <p:cNvSpPr/>
              <p:nvPr/>
            </p:nvSpPr>
            <p:spPr>
              <a:xfrm>
                <a:off x="3713421" y="2216840"/>
                <a:ext cx="1463157" cy="57087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𝑷</m:t>
                      </m:r>
                      <m:d>
                        <m:dPr>
                          <m:ctrlPr>
                            <a:rPr lang="it-IT" sz="2000" b="1" i="1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dPr>
                        <m:e>
                          <m:r>
                            <a:rPr lang="it-IT" sz="2000" b="1" i="1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𝒌</m:t>
                          </m:r>
                        </m:e>
                        <m:e>
                          <m:r>
                            <a:rPr lang="it-IT" sz="2000" b="1" i="1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13" name="Ovale 12">
                <a:extLst>
                  <a:ext uri="{FF2B5EF4-FFF2-40B4-BE49-F238E27FC236}">
                    <a16:creationId xmlns:a16="http://schemas.microsoft.com/office/drawing/2014/main" id="{709AEE25-D46F-ED42-8759-C9775DF1E1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3421" y="2216840"/>
                <a:ext cx="1463157" cy="57087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3EDB358-D3D7-6545-9885-0B191EFF0408}"/>
              </a:ext>
            </a:extLst>
          </p:cNvPr>
          <p:cNvSpPr txBox="1"/>
          <p:nvPr/>
        </p:nvSpPr>
        <p:spPr>
          <a:xfrm>
            <a:off x="527554" y="2389012"/>
            <a:ext cx="327730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SzPct val="120000"/>
            </a:pPr>
            <a:endParaRPr lang="it-IT" sz="2400" i="1" dirty="0">
              <a:latin typeface="Cambria Math" panose="02040503050406030204" pitchFamily="18" charset="0"/>
              <a:cs typeface="Angsana New" panose="02020603050405020304" pitchFamily="18" charset="-34"/>
            </a:endParaRPr>
          </a:p>
          <a:p>
            <a:pPr>
              <a:buSzPct val="120000"/>
            </a:pPr>
            <a:endParaRPr lang="it-IT" b="1" i="1" dirty="0">
              <a:latin typeface="Constantia" panose="02030602050306030303" pitchFamily="18" charset="0"/>
              <a:cs typeface="Angsana New" panose="02020603050405020304" pitchFamily="18" charset="-34"/>
            </a:endParaRPr>
          </a:p>
          <a:p>
            <a:pPr>
              <a:buSzPct val="120000"/>
            </a:pP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We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need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two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important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feature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:</a:t>
            </a:r>
          </a:p>
          <a:p>
            <a:endParaRPr lang="it-IT" dirty="0"/>
          </a:p>
        </p:txBody>
      </p:sp>
      <p:sp>
        <p:nvSpPr>
          <p:cNvPr id="23" name="Freccia angolare in su 22">
            <a:extLst>
              <a:ext uri="{FF2B5EF4-FFF2-40B4-BE49-F238E27FC236}">
                <a16:creationId xmlns:a16="http://schemas.microsoft.com/office/drawing/2014/main" id="{3CBEE8FA-D789-0D41-8A22-15CD12F5AC3E}"/>
              </a:ext>
            </a:extLst>
          </p:cNvPr>
          <p:cNvSpPr/>
          <p:nvPr/>
        </p:nvSpPr>
        <p:spPr>
          <a:xfrm rot="5400000">
            <a:off x="1671712" y="861938"/>
            <a:ext cx="940520" cy="2645644"/>
          </a:xfrm>
          <a:prstGeom prst="bentUpArrow">
            <a:avLst>
              <a:gd name="adj1" fmla="val 10793"/>
              <a:gd name="adj2" fmla="val 12432"/>
              <a:gd name="adj3" fmla="val 1844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D1B83B2-5F63-0045-AA2A-5F70E5C6F1EC}"/>
              </a:ext>
            </a:extLst>
          </p:cNvPr>
          <p:cNvSpPr txBox="1"/>
          <p:nvPr/>
        </p:nvSpPr>
        <p:spPr>
          <a:xfrm>
            <a:off x="635000" y="3607805"/>
            <a:ext cx="3586480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it-IT" sz="800" b="1" dirty="0">
              <a:latin typeface="Franklin Gothic Demi Cond" panose="020B0603020102020204" pitchFamily="34" charset="0"/>
            </a:endParaRPr>
          </a:p>
          <a:p>
            <a:pPr algn="ctr"/>
            <a:r>
              <a:rPr lang="it-IT" sz="2000" b="1" dirty="0">
                <a:latin typeface="Franklin Gothic Demi Cond" panose="020B0603020102020204" pitchFamily="34" charset="0"/>
              </a:rPr>
              <a:t>COHEXISTANCE</a:t>
            </a:r>
          </a:p>
          <a:p>
            <a:pPr algn="ctr"/>
            <a:endParaRPr lang="it-IT" sz="800" b="1" dirty="0">
              <a:latin typeface="Franklin Gothic Demi Cond" panose="020B0603020102020204" pitchFamily="34" charset="0"/>
            </a:endParaRPr>
          </a:p>
        </p:txBody>
      </p:sp>
      <p:sp>
        <p:nvSpPr>
          <p:cNvPr id="15" name="Segnaposto numero diapositiva 4">
            <a:extLst>
              <a:ext uri="{FF2B5EF4-FFF2-40B4-BE49-F238E27FC236}">
                <a16:creationId xmlns:a16="http://schemas.microsoft.com/office/drawing/2014/main" id="{37D860AF-1380-4840-B428-1F15BED3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5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19649193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u="sng" cap="small" dirty="0">
                    <a:cs typeface="Devanagari Sangam MN" panose="02000000000000000000" pitchFamily="2" charset="0"/>
                  </a:rPr>
                  <a:t>Mode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sz="32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𝑷</m:t>
                    </m:r>
                    <m:d>
                      <m:dPr>
                        <m:ctrlP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𝒌</m:t>
                        </m:r>
                      </m:e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[mean </a:t>
                </a:r>
                <a14:m>
                  <m:oMath xmlns:m="http://schemas.openxmlformats.org/officeDocument/2006/math">
                    <m:r>
                      <a:rPr lang="it-IT" sz="28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≠</m:t>
                    </m:r>
                    <m:r>
                      <a:rPr lang="it-IT" sz="28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</m:oMath>
                </a14:m>
                <a:r>
                  <a:rPr lang="it-IT" sz="3200" b="1" cap="small" dirty="0">
                    <a:cs typeface="Devanagari Sangam MN" panose="02000000000000000000" pitchFamily="2" charset="0"/>
                  </a:rPr>
                  <a:t>]</a:t>
                </a:r>
                <a:r>
                  <a:rPr lang="it-IT" sz="2400" b="1" cap="small" dirty="0">
                    <a:solidFill>
                      <a:prstClr val="white"/>
                    </a:solidFill>
                    <a:cs typeface="Devanagari Sangam MN" panose="02000000000000000000" pitchFamily="2" charset="0"/>
                  </a:rPr>
                  <a:t> </a:t>
                </a:r>
                <a:r>
                  <a:rPr lang="it-IT" sz="2400" b="1" cap="small" dirty="0">
                    <a:solidFill>
                      <a:schemeClr val="bg1">
                        <a:lumMod val="75000"/>
                      </a:schemeClr>
                    </a:solidFill>
                    <a:cs typeface="Devanagari Sangam MN" panose="02000000000000000000" pitchFamily="2" charset="0"/>
                  </a:rPr>
                  <a:t>- 1</a:t>
                </a:r>
                <a:endParaRPr lang="it-IT" sz="3200" b="1" cap="small" dirty="0">
                  <a:solidFill>
                    <a:schemeClr val="bg1">
                      <a:lumMod val="75000"/>
                    </a:schemeClr>
                  </a:solidFill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BACKUP SLIDES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B70EBD6-52DB-174E-BDD1-7DFC97A6D3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40" t="15234" r="8736" b="11508"/>
          <a:stretch/>
        </p:blipFill>
        <p:spPr>
          <a:xfrm>
            <a:off x="872358" y="1124607"/>
            <a:ext cx="7472855" cy="4855780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B2025EA-1295-9642-8C3A-C1959FE258E4}"/>
              </a:ext>
            </a:extLst>
          </p:cNvPr>
          <p:cNvSpPr txBox="1"/>
          <p:nvPr/>
        </p:nvSpPr>
        <p:spPr>
          <a:xfrm>
            <a:off x="7785444" y="3980897"/>
            <a:ext cx="559769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[20]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EE72B4C-FFA0-2B4D-B5DA-E920BD1CFAF2}"/>
              </a:ext>
            </a:extLst>
          </p:cNvPr>
          <p:cNvSpPr txBox="1"/>
          <p:nvPr/>
        </p:nvSpPr>
        <p:spPr>
          <a:xfrm>
            <a:off x="872358" y="4914445"/>
            <a:ext cx="458780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[A]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0EFF9C9-828D-974C-89D1-89ACDEB269B2}"/>
              </a:ext>
            </a:extLst>
          </p:cNvPr>
          <p:cNvSpPr txBox="1"/>
          <p:nvPr/>
        </p:nvSpPr>
        <p:spPr>
          <a:xfrm>
            <a:off x="876366" y="5435278"/>
            <a:ext cx="450764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[B]</a:t>
            </a:r>
          </a:p>
        </p:txBody>
      </p:sp>
    </p:spTree>
    <p:extLst>
      <p:ext uri="{BB962C8B-B14F-4D97-AF65-F5344CB8AC3E}">
        <p14:creationId xmlns:p14="http://schemas.microsoft.com/office/powerpoint/2010/main" val="12295034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u="sng" cap="small" dirty="0">
                    <a:cs typeface="Devanagari Sangam MN" panose="02000000000000000000" pitchFamily="2" charset="0"/>
                  </a:rPr>
                  <a:t>Mode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sz="32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𝑷</m:t>
                    </m:r>
                    <m:d>
                      <m:dPr>
                        <m:ctrlP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𝒌</m:t>
                        </m:r>
                      </m:e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[mean </a:t>
                </a:r>
                <a14:m>
                  <m:oMath xmlns:m="http://schemas.openxmlformats.org/officeDocument/2006/math">
                    <m:r>
                      <a:rPr lang="it-IT" sz="28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≠</m:t>
                    </m:r>
                    <m:r>
                      <a:rPr lang="it-IT" sz="28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</m:oMath>
                </a14:m>
                <a:r>
                  <a:rPr lang="it-IT" sz="3200" b="1" cap="small" dirty="0">
                    <a:cs typeface="Devanagari Sangam MN" panose="02000000000000000000" pitchFamily="2" charset="0"/>
                  </a:rPr>
                  <a:t>]</a:t>
                </a:r>
                <a:r>
                  <a:rPr lang="it-IT" sz="2400" b="1" cap="small" dirty="0">
                    <a:solidFill>
                      <a:prstClr val="white"/>
                    </a:solidFill>
                    <a:cs typeface="Devanagari Sangam MN" panose="02000000000000000000" pitchFamily="2" charset="0"/>
                  </a:rPr>
                  <a:t> </a:t>
                </a:r>
                <a:r>
                  <a:rPr lang="it-IT" sz="2400" b="1" cap="small" dirty="0">
                    <a:solidFill>
                      <a:schemeClr val="bg1">
                        <a:lumMod val="75000"/>
                      </a:schemeClr>
                    </a:solidFill>
                    <a:cs typeface="Devanagari Sangam MN" panose="02000000000000000000" pitchFamily="2" charset="0"/>
                  </a:rPr>
                  <a:t>- 2</a:t>
                </a:r>
                <a:endParaRPr lang="it-IT" sz="3200" b="1" cap="small" dirty="0">
                  <a:solidFill>
                    <a:schemeClr val="bg1">
                      <a:lumMod val="75000"/>
                    </a:schemeClr>
                  </a:solidFill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BACKUP SLIDES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63FB84B-459B-6D4B-BFB2-5C730806C9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91" t="14442" r="8506" b="7385"/>
          <a:stretch/>
        </p:blipFill>
        <p:spPr>
          <a:xfrm>
            <a:off x="772510" y="1076244"/>
            <a:ext cx="7598980" cy="518160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E25E34B-3C0A-4744-A002-E65E16658100}"/>
              </a:ext>
            </a:extLst>
          </p:cNvPr>
          <p:cNvSpPr txBox="1"/>
          <p:nvPr/>
        </p:nvSpPr>
        <p:spPr>
          <a:xfrm>
            <a:off x="7725711" y="3244334"/>
            <a:ext cx="559769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[21]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1832F98-8A5C-B04B-9E96-DDE8498E5CB8}"/>
              </a:ext>
            </a:extLst>
          </p:cNvPr>
          <p:cNvSpPr txBox="1"/>
          <p:nvPr/>
        </p:nvSpPr>
        <p:spPr>
          <a:xfrm>
            <a:off x="7711913" y="5834500"/>
            <a:ext cx="559769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[22]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CA05C54-7617-4446-B4DF-01013506A57D}"/>
              </a:ext>
            </a:extLst>
          </p:cNvPr>
          <p:cNvSpPr/>
          <p:nvPr/>
        </p:nvSpPr>
        <p:spPr>
          <a:xfrm>
            <a:off x="5469147" y="5221857"/>
            <a:ext cx="423887" cy="264543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1DA6D38-8021-2A40-B2E4-F6D54F05A104}"/>
              </a:ext>
            </a:extLst>
          </p:cNvPr>
          <p:cNvSpPr txBox="1"/>
          <p:nvPr/>
        </p:nvSpPr>
        <p:spPr>
          <a:xfrm>
            <a:off x="5401205" y="5169462"/>
            <a:ext cx="55976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[21]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211D694-79FD-9845-A69A-9D7964979CD9}"/>
              </a:ext>
            </a:extLst>
          </p:cNvPr>
          <p:cNvSpPr txBox="1"/>
          <p:nvPr/>
        </p:nvSpPr>
        <p:spPr>
          <a:xfrm>
            <a:off x="2065580" y="1159876"/>
            <a:ext cx="622286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[20]: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54235F66-03D8-2644-9603-BDFEABDE192B}"/>
              </a:ext>
            </a:extLst>
          </p:cNvPr>
          <p:cNvSpPr/>
          <p:nvPr/>
        </p:nvSpPr>
        <p:spPr>
          <a:xfrm>
            <a:off x="3078650" y="3945911"/>
            <a:ext cx="313508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45E1D49-C79D-1F4C-98E4-0B0EB1C258BD}"/>
              </a:ext>
            </a:extLst>
          </p:cNvPr>
          <p:cNvSpPr txBox="1"/>
          <p:nvPr/>
        </p:nvSpPr>
        <p:spPr>
          <a:xfrm>
            <a:off x="3006014" y="3922126"/>
            <a:ext cx="45878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[A]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1CA514F-CB53-9B46-AD03-2C3FFDC379F1}"/>
              </a:ext>
            </a:extLst>
          </p:cNvPr>
          <p:cNvSpPr txBox="1"/>
          <p:nvPr/>
        </p:nvSpPr>
        <p:spPr>
          <a:xfrm>
            <a:off x="3855099" y="3922126"/>
            <a:ext cx="513282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[B]:</a:t>
            </a:r>
          </a:p>
        </p:txBody>
      </p:sp>
    </p:spTree>
    <p:extLst>
      <p:ext uri="{BB962C8B-B14F-4D97-AF65-F5344CB8AC3E}">
        <p14:creationId xmlns:p14="http://schemas.microsoft.com/office/powerpoint/2010/main" val="8076774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u="sng" cap="small" dirty="0">
                    <a:cs typeface="Devanagari Sangam MN" panose="02000000000000000000" pitchFamily="2" charset="0"/>
                  </a:rPr>
                  <a:t>Mode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sz="32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𝑷</m:t>
                    </m:r>
                    <m:d>
                      <m:dPr>
                        <m:ctrlP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𝒌</m:t>
                        </m:r>
                      </m:e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[mean </a:t>
                </a:r>
                <a14:m>
                  <m:oMath xmlns:m="http://schemas.openxmlformats.org/officeDocument/2006/math">
                    <m:r>
                      <a:rPr lang="it-IT" sz="28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≠</m:t>
                    </m:r>
                    <m:r>
                      <a:rPr lang="it-IT" sz="28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</m:oMath>
                </a14:m>
                <a:r>
                  <a:rPr lang="it-IT" sz="3200" b="1" cap="small" dirty="0">
                    <a:cs typeface="Devanagari Sangam MN" panose="02000000000000000000" pitchFamily="2" charset="0"/>
                  </a:rPr>
                  <a:t>]</a:t>
                </a:r>
                <a:r>
                  <a:rPr lang="it-IT" sz="2400" b="1" cap="small" dirty="0">
                    <a:solidFill>
                      <a:prstClr val="white"/>
                    </a:solidFill>
                    <a:cs typeface="Devanagari Sangam MN" panose="02000000000000000000" pitchFamily="2" charset="0"/>
                  </a:rPr>
                  <a:t> </a:t>
                </a:r>
                <a:r>
                  <a:rPr lang="it-IT" sz="2400" b="1" cap="small" dirty="0">
                    <a:solidFill>
                      <a:schemeClr val="bg1">
                        <a:lumMod val="75000"/>
                      </a:schemeClr>
                    </a:solidFill>
                    <a:cs typeface="Devanagari Sangam MN" panose="02000000000000000000" pitchFamily="2" charset="0"/>
                  </a:rPr>
                  <a:t>– 3</a:t>
                </a: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BACKUP SLIDES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0345BC3-BCB4-3C4D-9F32-BDA05D6D3F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76" t="11126" r="8736" b="12618"/>
          <a:stretch/>
        </p:blipFill>
        <p:spPr>
          <a:xfrm>
            <a:off x="777765" y="1145322"/>
            <a:ext cx="7588470" cy="5054522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5A35808-2459-244D-941B-6E417E857D99}"/>
              </a:ext>
            </a:extLst>
          </p:cNvPr>
          <p:cNvSpPr txBox="1"/>
          <p:nvPr/>
        </p:nvSpPr>
        <p:spPr>
          <a:xfrm>
            <a:off x="7725711" y="1739155"/>
            <a:ext cx="562255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dirty="0"/>
              <a:t>[23]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6B15930-7A74-124E-9B5E-50A5F681A483}"/>
              </a:ext>
            </a:extLst>
          </p:cNvPr>
          <p:cNvSpPr/>
          <p:nvPr/>
        </p:nvSpPr>
        <p:spPr>
          <a:xfrm>
            <a:off x="2335344" y="1145322"/>
            <a:ext cx="426068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47BD583-AD6C-6749-A505-CA2D859A3FB4}"/>
              </a:ext>
            </a:extLst>
          </p:cNvPr>
          <p:cNvSpPr txBox="1"/>
          <p:nvPr/>
        </p:nvSpPr>
        <p:spPr>
          <a:xfrm>
            <a:off x="2268494" y="1134246"/>
            <a:ext cx="55976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[21]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D6ABD3FA-9F7B-2245-B582-F3F34A16BF53}"/>
              </a:ext>
            </a:extLst>
          </p:cNvPr>
          <p:cNvSpPr/>
          <p:nvPr/>
        </p:nvSpPr>
        <p:spPr>
          <a:xfrm>
            <a:off x="1842426" y="2397526"/>
            <a:ext cx="492918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C1BE13D-F28F-FE45-90E8-077967D219FE}"/>
              </a:ext>
            </a:extLst>
          </p:cNvPr>
          <p:cNvSpPr txBox="1"/>
          <p:nvPr/>
        </p:nvSpPr>
        <p:spPr>
          <a:xfrm>
            <a:off x="1809000" y="2359375"/>
            <a:ext cx="55976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[23]</a:t>
            </a:r>
          </a:p>
        </p:txBody>
      </p:sp>
    </p:spTree>
    <p:extLst>
      <p:ext uri="{BB962C8B-B14F-4D97-AF65-F5344CB8AC3E}">
        <p14:creationId xmlns:p14="http://schemas.microsoft.com/office/powerpoint/2010/main" val="25462260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u="sng" cap="small" dirty="0">
                    <a:cs typeface="Devanagari Sangam MN" panose="02000000000000000000" pitchFamily="2" charset="0"/>
                  </a:rPr>
                  <a:t>Mode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sz="32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𝑷</m:t>
                    </m:r>
                    <m:d>
                      <m:dPr>
                        <m:ctrlP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𝒌</m:t>
                        </m:r>
                      </m:e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[mean </a:t>
                </a:r>
                <a14:m>
                  <m:oMath xmlns:m="http://schemas.openxmlformats.org/officeDocument/2006/math">
                    <m:r>
                      <a:rPr lang="it-IT" sz="28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≠</m:t>
                    </m:r>
                    <m:r>
                      <a:rPr lang="it-IT" sz="28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</m:oMath>
                </a14:m>
                <a:r>
                  <a:rPr lang="it-IT" sz="3200" b="1" cap="small" dirty="0">
                    <a:cs typeface="Devanagari Sangam MN" panose="02000000000000000000" pitchFamily="2" charset="0"/>
                  </a:rPr>
                  <a:t>]</a:t>
                </a:r>
                <a:r>
                  <a:rPr lang="it-IT" sz="2400" b="1" cap="small" dirty="0">
                    <a:solidFill>
                      <a:prstClr val="white"/>
                    </a:solidFill>
                    <a:cs typeface="Devanagari Sangam MN" panose="02000000000000000000" pitchFamily="2" charset="0"/>
                  </a:rPr>
                  <a:t> </a:t>
                </a:r>
                <a:r>
                  <a:rPr lang="it-IT" sz="2400" b="1" cap="small" dirty="0">
                    <a:solidFill>
                      <a:schemeClr val="bg1">
                        <a:lumMod val="75000"/>
                      </a:schemeClr>
                    </a:solidFill>
                    <a:cs typeface="Devanagari Sangam MN" panose="02000000000000000000" pitchFamily="2" charset="0"/>
                  </a:rPr>
                  <a:t>- 4</a:t>
                </a:r>
                <a:endParaRPr lang="it-IT" sz="3200" b="1" cap="small" dirty="0">
                  <a:solidFill>
                    <a:schemeClr val="bg1">
                      <a:lumMod val="75000"/>
                    </a:schemeClr>
                  </a:solidFill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BACKUP SLIDES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A2A9676-B5A6-9A49-ABA1-862490144B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86" t="22845" r="6552" b="28316"/>
          <a:stretch/>
        </p:blipFill>
        <p:spPr>
          <a:xfrm>
            <a:off x="646386" y="1625200"/>
            <a:ext cx="7851227" cy="323718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3CCB345-0A49-5A42-B99E-42A6973C7B14}"/>
              </a:ext>
            </a:extLst>
          </p:cNvPr>
          <p:cNvSpPr txBox="1"/>
          <p:nvPr/>
        </p:nvSpPr>
        <p:spPr>
          <a:xfrm>
            <a:off x="7720322" y="2471702"/>
            <a:ext cx="562255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dirty="0"/>
              <a:t>[24]</a:t>
            </a:r>
          </a:p>
        </p:txBody>
      </p:sp>
    </p:spTree>
    <p:extLst>
      <p:ext uri="{BB962C8B-B14F-4D97-AF65-F5344CB8AC3E}">
        <p14:creationId xmlns:p14="http://schemas.microsoft.com/office/powerpoint/2010/main" val="1422682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3689" y="1115309"/>
                <a:ext cx="8516620" cy="1029420"/>
              </a:xfrm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70000"/>
                  </a:lnSpc>
                  <a:buSzPct val="120000"/>
                  <a:buNone/>
                </a:pPr>
                <a:r>
                  <a:rPr lang="it-IT" sz="1800" b="1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GOAL</a:t>
                </a:r>
                <a:r>
                  <a:rPr lang="it-IT" sz="18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: </a:t>
                </a:r>
                <a:r>
                  <a:rPr lang="it-IT" sz="1600" i="1" u="sng" dirty="0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Finding the </a:t>
                </a:r>
                <a:r>
                  <a:rPr lang="it-IT" sz="1600" i="1" u="sng" dirty="0" err="1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probability</a:t>
                </a:r>
                <a:r>
                  <a:rPr lang="it-IT" sz="1600" i="1" u="sng" dirty="0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 to </a:t>
                </a:r>
                <a:r>
                  <a:rPr lang="it-IT" sz="1600" i="1" u="sng" dirty="0" err="1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have</a:t>
                </a:r>
                <a:r>
                  <a:rPr lang="it-IT" sz="1600" i="1" u="sng" dirty="0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 u="sng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it-IT" sz="1600" i="1" u="sng" dirty="0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i="1" u="sng" dirty="0" err="1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,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after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the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dynamic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has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evolved</a:t>
                </a:r>
                <a:r>
                  <a:rPr lang="it-IT" sz="1600" i="1" dirty="0">
                    <a:latin typeface="Constantia" panose="02030602050306030303" pitchFamily="18" charset="0"/>
                  </a:rPr>
                  <a:t>,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starting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it-IT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1" dirty="0" err="1">
                    <a:latin typeface="Constantia" panose="02030602050306030303" pitchFamily="18" charset="0"/>
                  </a:rPr>
                  <a:t>interacting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populations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and </a:t>
                </a:r>
                <a:r>
                  <a:rPr lang="it-IT" sz="1600" b="1" i="1" dirty="0">
                    <a:latin typeface="Constantia" panose="02030602050306030303" pitchFamily="18" charset="0"/>
                  </a:rPr>
                  <a:t>random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parameters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. </a:t>
                </a:r>
                <a:endParaRPr lang="it-IT" sz="1800" i="1" dirty="0">
                  <a:effectLst/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3689" y="1115309"/>
                <a:ext cx="8516620" cy="102942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Basic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concepts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&amp;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Goals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6081403-FA35-0E45-83C3-8E5E19A5267C}"/>
                  </a:ext>
                </a:extLst>
              </p:cNvPr>
              <p:cNvSpPr txBox="1"/>
              <p:nvPr/>
            </p:nvSpPr>
            <p:spPr>
              <a:xfrm>
                <a:off x="4678914" y="3607805"/>
                <a:ext cx="3586480" cy="243143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it-IT" sz="800" b="1" dirty="0">
                  <a:latin typeface="Franklin Gothic Demi Cond" panose="020B0603020102020204" pitchFamily="34" charset="0"/>
                </a:endParaRPr>
              </a:p>
              <a:p>
                <a:pPr algn="ctr"/>
                <a:r>
                  <a:rPr lang="it-IT" sz="2000" b="1" dirty="0">
                    <a:latin typeface="Franklin Gothic Demi Cond" panose="020B0603020102020204" pitchFamily="34" charset="0"/>
                  </a:rPr>
                  <a:t>STABILITY </a:t>
                </a:r>
              </a:p>
              <a:p>
                <a:pPr algn="ctr"/>
                <a:endParaRPr lang="it-IT" sz="800" b="1" dirty="0">
                  <a:latin typeface="Franklin Gothic Demi Cond" panose="020B06030201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it-IT" sz="2000" b="1" dirty="0">
                  <a:latin typeface="Franklin Gothic Demi Cond" panose="020B0603020102020204" pitchFamily="34" charset="0"/>
                  <a:ea typeface="Cambria Math" panose="02040503050406030204" pitchFamily="18" charset="0"/>
                </a:endParaRPr>
              </a:p>
              <a:p>
                <a:pPr algn="ctr"/>
                <a:endParaRPr lang="it-IT" sz="800" b="1" dirty="0">
                  <a:latin typeface="Franklin Gothic Demi Cond" panose="020B0603020102020204" pitchFamily="34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it-IT" sz="1600" dirty="0" err="1">
                    <a:latin typeface="Constantia" panose="02030602050306030303" pitchFamily="18" charset="0"/>
                  </a:rPr>
                  <a:t>Dynamic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evolution</a:t>
                </a:r>
                <a:r>
                  <a:rPr lang="it-IT" sz="1600" dirty="0">
                    <a:latin typeface="Constantia" panose="02030602050306030303" pitchFamily="18" charset="0"/>
                  </a:rPr>
                  <a:t> =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pruning</a:t>
                </a:r>
                <a:endParaRPr lang="it-IT" sz="1600" i="1" dirty="0">
                  <a:latin typeface="Constantia" panose="02030602050306030303" pitchFamily="18" charset="0"/>
                </a:endParaRPr>
              </a:p>
              <a:p>
                <a:pPr algn="ctr"/>
                <a:endParaRPr lang="it-IT" sz="800" dirty="0">
                  <a:latin typeface="Constantia" panose="02030602050306030303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it-IT" sz="2000" b="1" dirty="0">
                  <a:latin typeface="Franklin Gothic Demi Cond" panose="020B0603020102020204" pitchFamily="34" charset="0"/>
                  <a:ea typeface="Cambria Math" panose="02040503050406030204" pitchFamily="18" charset="0"/>
                </a:endParaRPr>
              </a:p>
              <a:p>
                <a:pPr algn="ctr"/>
                <a:endParaRPr lang="it-IT" sz="800" b="1" dirty="0">
                  <a:latin typeface="Franklin Gothic Demi Cond" panose="020B0603020102020204" pitchFamily="34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it-IT" dirty="0" err="1">
                    <a:latin typeface="Franklin Gothic Demi Cond" panose="020B0603020102020204" pitchFamily="34" charset="0"/>
                  </a:rPr>
                  <a:t>Stationary</a:t>
                </a:r>
                <a:r>
                  <a:rPr lang="it-IT" dirty="0">
                    <a:latin typeface="Franklin Gothic Demi Cond" panose="020B0603020102020204" pitchFamily="34" charset="0"/>
                  </a:rPr>
                  <a:t> </a:t>
                </a:r>
                <a:r>
                  <a:rPr lang="it-IT" dirty="0" err="1">
                    <a:latin typeface="Franklin Gothic Demi Cond" panose="020B0603020102020204" pitchFamily="34" charset="0"/>
                  </a:rPr>
                  <a:t>solution</a:t>
                </a:r>
                <a:r>
                  <a:rPr lang="it-IT" dirty="0">
                    <a:latin typeface="Franklin Gothic Demi Cond" panose="020B0603020102020204" pitchFamily="34" charset="0"/>
                  </a:rPr>
                  <a:t> </a:t>
                </a:r>
                <a:r>
                  <a:rPr lang="it-IT" i="1" dirty="0">
                    <a:latin typeface="Franklin Gothic Demi Cond" panose="020B0603020102020204" pitchFamily="34" charset="0"/>
                  </a:rPr>
                  <a:t>(</a:t>
                </a:r>
                <a:r>
                  <a:rPr lang="it-IT" i="1" dirty="0" err="1">
                    <a:latin typeface="Franklin Gothic Demi Cond" panose="020B0603020102020204" pitchFamily="34" charset="0"/>
                  </a:rPr>
                  <a:t>Equilibria</a:t>
                </a:r>
                <a:r>
                  <a:rPr lang="it-IT" i="1" dirty="0">
                    <a:latin typeface="Franklin Gothic Demi Cond" panose="020B0603020102020204" pitchFamily="34" charset="0"/>
                  </a:rPr>
                  <a:t>)</a:t>
                </a:r>
              </a:p>
              <a:p>
                <a:pPr algn="ctr"/>
                <a:endParaRPr lang="it-IT" i="1" dirty="0">
                  <a:latin typeface="Franklin Gothic Demi Cond" panose="020B0603020102020204" pitchFamily="34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6081403-FA35-0E45-83C3-8E5E19A52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914" y="3607805"/>
                <a:ext cx="3586480" cy="24314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Segnaposto piè di pagina 3">
            <a:extLst>
              <a:ext uri="{FF2B5EF4-FFF2-40B4-BE49-F238E27FC236}">
                <a16:creationId xmlns:a16="http://schemas.microsoft.com/office/drawing/2014/main" id="{919B4EEC-13FF-1F4E-A06F-58E2A082754B}"/>
              </a:ext>
            </a:extLst>
          </p:cNvPr>
          <p:cNvSpPr txBox="1">
            <a:spLocks/>
          </p:cNvSpPr>
          <p:nvPr/>
        </p:nvSpPr>
        <p:spPr>
          <a:xfrm>
            <a:off x="3357879" y="6509700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e 12">
                <a:extLst>
                  <a:ext uri="{FF2B5EF4-FFF2-40B4-BE49-F238E27FC236}">
                    <a16:creationId xmlns:a16="http://schemas.microsoft.com/office/drawing/2014/main" id="{709AEE25-D46F-ED42-8759-C9775DF1E1A0}"/>
                  </a:ext>
                </a:extLst>
              </p:cNvPr>
              <p:cNvSpPr/>
              <p:nvPr/>
            </p:nvSpPr>
            <p:spPr>
              <a:xfrm>
                <a:off x="3713421" y="2216840"/>
                <a:ext cx="1463157" cy="57087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𝑷</m:t>
                      </m:r>
                      <m:d>
                        <m:dPr>
                          <m:ctrlPr>
                            <a:rPr lang="it-IT" sz="2000" b="1" i="1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dPr>
                        <m:e>
                          <m:r>
                            <a:rPr lang="it-IT" sz="2000" b="1" i="1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𝒌</m:t>
                          </m:r>
                        </m:e>
                        <m:e>
                          <m:r>
                            <a:rPr lang="it-IT" sz="2000" b="1" i="1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13" name="Ovale 12">
                <a:extLst>
                  <a:ext uri="{FF2B5EF4-FFF2-40B4-BE49-F238E27FC236}">
                    <a16:creationId xmlns:a16="http://schemas.microsoft.com/office/drawing/2014/main" id="{709AEE25-D46F-ED42-8759-C9775DF1E1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3421" y="2216840"/>
                <a:ext cx="1463157" cy="57087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3EDB358-D3D7-6545-9885-0B191EFF0408}"/>
              </a:ext>
            </a:extLst>
          </p:cNvPr>
          <p:cNvSpPr txBox="1"/>
          <p:nvPr/>
        </p:nvSpPr>
        <p:spPr>
          <a:xfrm>
            <a:off x="527554" y="2389012"/>
            <a:ext cx="327730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SzPct val="120000"/>
            </a:pPr>
            <a:endParaRPr lang="it-IT" sz="2400" i="1" dirty="0">
              <a:latin typeface="Cambria Math" panose="02040503050406030204" pitchFamily="18" charset="0"/>
              <a:cs typeface="Angsana New" panose="02020603050405020304" pitchFamily="18" charset="-34"/>
            </a:endParaRPr>
          </a:p>
          <a:p>
            <a:pPr>
              <a:buSzPct val="120000"/>
            </a:pPr>
            <a:endParaRPr lang="it-IT" b="1" i="1" dirty="0">
              <a:latin typeface="Constantia" panose="02030602050306030303" pitchFamily="18" charset="0"/>
              <a:cs typeface="Angsana New" panose="02020603050405020304" pitchFamily="18" charset="-34"/>
            </a:endParaRPr>
          </a:p>
          <a:p>
            <a:pPr>
              <a:buSzPct val="120000"/>
            </a:pP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We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need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two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important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feature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:</a:t>
            </a:r>
          </a:p>
          <a:p>
            <a:endParaRPr lang="it-IT" dirty="0"/>
          </a:p>
        </p:txBody>
      </p:sp>
      <p:sp>
        <p:nvSpPr>
          <p:cNvPr id="23" name="Freccia angolare in su 22">
            <a:extLst>
              <a:ext uri="{FF2B5EF4-FFF2-40B4-BE49-F238E27FC236}">
                <a16:creationId xmlns:a16="http://schemas.microsoft.com/office/drawing/2014/main" id="{3CBEE8FA-D789-0D41-8A22-15CD12F5AC3E}"/>
              </a:ext>
            </a:extLst>
          </p:cNvPr>
          <p:cNvSpPr/>
          <p:nvPr/>
        </p:nvSpPr>
        <p:spPr>
          <a:xfrm rot="5400000">
            <a:off x="1671712" y="861938"/>
            <a:ext cx="940520" cy="2645644"/>
          </a:xfrm>
          <a:prstGeom prst="bentUpArrow">
            <a:avLst>
              <a:gd name="adj1" fmla="val 10793"/>
              <a:gd name="adj2" fmla="val 12432"/>
              <a:gd name="adj3" fmla="val 1844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522BE1C5-7382-7E4B-960D-9A5D98064AF7}"/>
                  </a:ext>
                </a:extLst>
              </p:cNvPr>
              <p:cNvSpPr txBox="1"/>
              <p:nvPr/>
            </p:nvSpPr>
            <p:spPr>
              <a:xfrm>
                <a:off x="635000" y="3607805"/>
                <a:ext cx="3586480" cy="240065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it-IT" sz="800" b="1" dirty="0">
                  <a:latin typeface="Franklin Gothic Demi Cond" panose="020B0603020102020204" pitchFamily="34" charset="0"/>
                </a:endParaRPr>
              </a:p>
              <a:p>
                <a:pPr algn="ctr"/>
                <a:r>
                  <a:rPr lang="it-IT" sz="2000" b="1" dirty="0">
                    <a:latin typeface="Franklin Gothic Demi Cond" panose="020B0603020102020204" pitchFamily="34" charset="0"/>
                  </a:rPr>
                  <a:t>COHEXISTANCE</a:t>
                </a:r>
              </a:p>
              <a:p>
                <a:pPr algn="ctr"/>
                <a:endParaRPr lang="it-IT" sz="800" b="1" dirty="0">
                  <a:latin typeface="Franklin Gothic Demi Cond" panose="020B06030201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it-IT" sz="2000" b="1" dirty="0">
                  <a:latin typeface="Franklin Gothic Demi Cond" panose="020B0603020102020204" pitchFamily="34" charset="0"/>
                  <a:ea typeface="Cambria Math" panose="02040503050406030204" pitchFamily="18" charset="0"/>
                </a:endParaRPr>
              </a:p>
              <a:p>
                <a:pPr algn="ctr"/>
                <a:endParaRPr lang="it-IT" sz="800" b="1" dirty="0">
                  <a:latin typeface="Franklin Gothic Demi Cond" panose="020B0603020102020204" pitchFamily="34" charset="0"/>
                </a:endParaRPr>
              </a:p>
              <a:p>
                <a:pPr algn="ctr"/>
                <a:r>
                  <a:rPr lang="it-IT" sz="1600" dirty="0" err="1">
                    <a:latin typeface="Constantia" panose="02030602050306030303" pitchFamily="18" charset="0"/>
                  </a:rPr>
                  <a:t>Caused</a:t>
                </a:r>
                <a:r>
                  <a:rPr lang="it-IT" sz="1600" dirty="0">
                    <a:latin typeface="Constantia" panose="02030602050306030303" pitchFamily="18" charset="0"/>
                  </a:rPr>
                  <a:t> by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what</a:t>
                </a:r>
                <a:r>
                  <a:rPr lang="it-IT" sz="1600" dirty="0">
                    <a:latin typeface="Constantia" panose="02030602050306030303" pitchFamily="18" charset="0"/>
                  </a:rPr>
                  <a:t>?  </a:t>
                </a:r>
              </a:p>
              <a:p>
                <a:pPr algn="ctr"/>
                <a:r>
                  <a:rPr lang="it-IT" sz="1600" dirty="0" err="1">
                    <a:latin typeface="Constantia" panose="02030602050306030303" pitchFamily="18" charset="0"/>
                  </a:rPr>
                  <a:t>Any</a:t>
                </a:r>
                <a:r>
                  <a:rPr lang="it-IT" sz="1600" dirty="0">
                    <a:latin typeface="Constantia" panose="02030602050306030303" pitchFamily="18" charset="0"/>
                  </a:rPr>
                  <a:t> impact due to the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structure</a:t>
                </a:r>
                <a:r>
                  <a:rPr lang="it-IT" sz="1600" dirty="0">
                    <a:latin typeface="Constantia" panose="02030602050306030303" pitchFamily="18" charset="0"/>
                  </a:rPr>
                  <a:t>?</a:t>
                </a:r>
                <a:endParaRPr lang="it-IT" sz="1600" dirty="0">
                  <a:latin typeface="Franklin Gothic Demi Cond" panose="020B06030201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it-IT" sz="1600" b="1" dirty="0">
                  <a:latin typeface="Franklin Gothic Demi Cond" panose="020B0603020102020204" pitchFamily="34" charset="0"/>
                  <a:ea typeface="Cambria Math" panose="02040503050406030204" pitchFamily="18" charset="0"/>
                </a:endParaRPr>
              </a:p>
              <a:p>
                <a:pPr algn="ctr"/>
                <a:endParaRPr lang="it-IT" sz="600" b="1" dirty="0">
                  <a:latin typeface="Franklin Gothic Demi Cond" panose="020B0603020102020204" pitchFamily="34" charset="0"/>
                </a:endParaRPr>
              </a:p>
              <a:p>
                <a:pPr algn="ctr"/>
                <a:r>
                  <a:rPr lang="it-IT" sz="1600" dirty="0" err="1">
                    <a:latin typeface="Constantia" panose="02030602050306030303" pitchFamily="18" charset="0"/>
                  </a:rPr>
                  <a:t>We’ll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see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later</a:t>
                </a:r>
                <a:r>
                  <a:rPr lang="it-IT" sz="1600" dirty="0">
                    <a:latin typeface="Constantia" panose="02030602050306030303" pitchFamily="18" charset="0"/>
                  </a:rPr>
                  <a:t> on…</a:t>
                </a:r>
              </a:p>
              <a:p>
                <a:pPr algn="ctr"/>
                <a:endParaRPr lang="it-IT" sz="1600" b="1" dirty="0">
                  <a:latin typeface="Franklin Gothic Demi Cond" panose="020B0603020102020204" pitchFamily="34" charset="0"/>
                </a:endParaRP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522BE1C5-7382-7E4B-960D-9A5D98064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00" y="3607805"/>
                <a:ext cx="3586480" cy="24006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gnaposto numero diapositiva 4">
            <a:extLst>
              <a:ext uri="{FF2B5EF4-FFF2-40B4-BE49-F238E27FC236}">
                <a16:creationId xmlns:a16="http://schemas.microsoft.com/office/drawing/2014/main" id="{8EA3D216-D23A-084C-BB02-E8A22FA91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6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901400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u="sng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Stability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&amp;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Feasibility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24" name="Segnaposto piè di pagina 3">
            <a:extLst>
              <a:ext uri="{FF2B5EF4-FFF2-40B4-BE49-F238E27FC236}">
                <a16:creationId xmlns:a16="http://schemas.microsoft.com/office/drawing/2014/main" id="{919B4EEC-13FF-1F4E-A06F-58E2A082754B}"/>
              </a:ext>
            </a:extLst>
          </p:cNvPr>
          <p:cNvSpPr txBox="1">
            <a:spLocks/>
          </p:cNvSpPr>
          <p:nvPr/>
        </p:nvSpPr>
        <p:spPr>
          <a:xfrm>
            <a:off x="3357879" y="6509700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egnaposto contenuto 2">
                <a:extLst>
                  <a:ext uri="{FF2B5EF4-FFF2-40B4-BE49-F238E27FC236}">
                    <a16:creationId xmlns:a16="http://schemas.microsoft.com/office/drawing/2014/main" id="{ACEDEE9F-CCAC-3949-9518-C53B0E62FC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0701" y="980235"/>
                <a:ext cx="8516620" cy="12725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70000"/>
                  </a:lnSpc>
                  <a:buSzPct val="120000"/>
                  <a:buNone/>
                </a:pP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Stationary </a:t>
                </a:r>
                <a:r>
                  <a:rPr lang="it-IT" sz="16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solution</a:t>
                </a: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of  GLV  </a:t>
                </a:r>
                <a:r>
                  <a:rPr lang="it-IT" sz="1600" dirty="0"/>
                  <a:t>[1]:  </a:t>
                </a:r>
                <a:r>
                  <a:rPr lang="it-IT" sz="1800" dirty="0"/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  <m:t>𝑟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  <m:t>𝑖</m:t>
                            </m:r>
                          </m:sub>
                        </m:sSub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it-IT" sz="160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</m:ctrlPr>
                          </m:naryPr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it-IT" sz="160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=0  </m:t>
                    </m:r>
                  </m:oMath>
                </a14:m>
                <a:r>
                  <a:rPr lang="it-IT" sz="1600" dirty="0"/>
                  <a:t> for </a:t>
                </a:r>
                <a14:m>
                  <m:oMath xmlns:m="http://schemas.openxmlformats.org/officeDocument/2006/math">
                    <m:r>
                      <a:rPr lang="it-IT" sz="1600" b="0" i="0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 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𝑖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∈[1,2,…,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𝑛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 ]</m:t>
                    </m:r>
                  </m:oMath>
                </a14:m>
                <a:r>
                  <a:rPr lang="it-IT" sz="1600" dirty="0"/>
                  <a:t>     </a:t>
                </a:r>
              </a:p>
              <a:p>
                <a:pPr marL="0" indent="0" algn="ctr">
                  <a:lnSpc>
                    <a:spcPct val="170000"/>
                  </a:lnSpc>
                  <a:buSzPct val="120000"/>
                  <a:buNone/>
                </a:pP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⟹  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b="1" i="1" dirty="0">
                    <a:latin typeface="Constantia" panose="02030602050306030303" pitchFamily="18" charset="0"/>
                  </a:rPr>
                  <a:t>r</a:t>
                </a:r>
              </a:p>
            </p:txBody>
          </p:sp>
        </mc:Choice>
        <mc:Fallback xmlns="">
          <p:sp>
            <p:nvSpPr>
              <p:cNvPr id="17" name="Segnaposto contenuto 2">
                <a:extLst>
                  <a:ext uri="{FF2B5EF4-FFF2-40B4-BE49-F238E27FC236}">
                    <a16:creationId xmlns:a16="http://schemas.microsoft.com/office/drawing/2014/main" id="{ACEDEE9F-CCAC-3949-9518-C53B0E62F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01" y="980235"/>
                <a:ext cx="8516620" cy="1272583"/>
              </a:xfrm>
              <a:prstGeom prst="rect">
                <a:avLst/>
              </a:prstGeom>
              <a:blipFill>
                <a:blip r:embed="rId4"/>
                <a:stretch>
                  <a:fillRect l="-298" t="-1584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C0AD31D-8269-6B46-BF17-B09F1B0C9DAF}"/>
              </a:ext>
            </a:extLst>
          </p:cNvPr>
          <p:cNvSpPr txBox="1"/>
          <p:nvPr/>
        </p:nvSpPr>
        <p:spPr>
          <a:xfrm>
            <a:off x="8156095" y="111295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[2]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37DCA07-26A7-F240-AEBF-AEC7FA7E47CA}"/>
              </a:ext>
            </a:extLst>
          </p:cNvPr>
          <p:cNvSpPr txBox="1"/>
          <p:nvPr/>
        </p:nvSpPr>
        <p:spPr>
          <a:xfrm>
            <a:off x="8156095" y="163821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[3]</a:t>
            </a:r>
          </a:p>
        </p:txBody>
      </p:sp>
      <p:sp>
        <p:nvSpPr>
          <p:cNvPr id="11" name="Segnaposto numero diapositiva 4">
            <a:extLst>
              <a:ext uri="{FF2B5EF4-FFF2-40B4-BE49-F238E27FC236}">
                <a16:creationId xmlns:a16="http://schemas.microsoft.com/office/drawing/2014/main" id="{D58F1762-20C7-2943-AD56-A7A3C51E3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7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3557950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4598" y="2928359"/>
                <a:ext cx="8154796" cy="724465"/>
              </a:xfrm>
              <a:gradFill>
                <a:gsLst>
                  <a:gs pos="57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D1E2FA">
                      <a:alpha val="67059"/>
                    </a:srgbClr>
                  </a:gs>
                </a:gsLst>
                <a:lin ang="5400000" scaled="1"/>
              </a:gradFill>
              <a:ln>
                <a:solidFill>
                  <a:schemeClr val="accent1">
                    <a:alpha val="44000"/>
                  </a:schemeClr>
                </a:solidFill>
              </a:ln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it-IT" sz="1500" b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DEFINITION:   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A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generic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matrix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𝐴</m:t>
                    </m:r>
                  </m:oMath>
                </a14:m>
                <a:r>
                  <a:rPr lang="it-IT" sz="1600" i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is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i="1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Lyapunov</a:t>
                </a:r>
                <a:r>
                  <a:rPr lang="it-IT" sz="1600" i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i="1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diagonally</a:t>
                </a:r>
                <a:r>
                  <a:rPr lang="it-IT" sz="1600" i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i="1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stable</a:t>
                </a:r>
                <a:r>
                  <a:rPr lang="it-IT" sz="1600" i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(</a:t>
                </a:r>
                <a:r>
                  <a:rPr lang="it-IT" sz="1600" b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LDS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)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if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there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exists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a positive 			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diagonal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matrix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𝐷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 </m:t>
                    </m:r>
                  </m:oMath>
                </a14:m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such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that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1600" b="0" i="1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1600" b="0" i="0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 </m:t>
                        </m:r>
                        <m:r>
                          <a:rPr lang="it-IT" sz="1600" i="1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𝐷𝐴</m:t>
                        </m:r>
                        <m:r>
                          <a:rPr lang="it-IT" sz="1600" i="1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 + </m:t>
                        </m:r>
                        <m:sSup>
                          <m:sSupPr>
                            <m:ctrlPr>
                              <a:rPr lang="it-IT" sz="1600" b="0" i="1" dirty="0" smtClean="0">
                                <a:latin typeface="Cambria Math" panose="02040503050406030204" pitchFamily="18" charset="0"/>
                                <a:cs typeface="Devanagari Sangam MN" panose="02000000000000000000" pitchFamily="2" charset="0"/>
                              </a:rPr>
                            </m:ctrlPr>
                          </m:sSupPr>
                          <m:e>
                            <m:r>
                              <a:rPr lang="it-IT" sz="1600" i="1" dirty="0" smtClean="0">
                                <a:latin typeface="Cambria Math" panose="02040503050406030204" pitchFamily="18" charset="0"/>
                                <a:cs typeface="Devanagari Sangam MN" panose="02000000000000000000" pitchFamily="2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600" b="0" i="1" dirty="0" smtClean="0">
                                <a:latin typeface="Cambria Math" panose="02040503050406030204" pitchFamily="18" charset="0"/>
                                <a:cs typeface="Devanagari Sangam MN" panose="02000000000000000000" pitchFamily="2" charset="0"/>
                              </a:rPr>
                              <m:t>𝑇</m:t>
                            </m:r>
                          </m:sup>
                        </m:sSup>
                        <m:r>
                          <a:rPr lang="it-IT" sz="1600" i="1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is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negative definite. </a:t>
                </a:r>
                <a:endParaRPr lang="it-IT" sz="1800" i="1" dirty="0">
                  <a:effectLst/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4598" y="2928359"/>
                <a:ext cx="8154796" cy="724465"/>
              </a:xfrm>
              <a:blipFill>
                <a:blip r:embed="rId3"/>
                <a:stretch>
                  <a:fillRect l="-311"/>
                </a:stretch>
              </a:blipFill>
              <a:ln>
                <a:solidFill>
                  <a:schemeClr val="accent1">
                    <a:alpha val="44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u="sng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Stability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&amp;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Feasibility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24" name="Segnaposto piè di pagina 3">
            <a:extLst>
              <a:ext uri="{FF2B5EF4-FFF2-40B4-BE49-F238E27FC236}">
                <a16:creationId xmlns:a16="http://schemas.microsoft.com/office/drawing/2014/main" id="{919B4EEC-13FF-1F4E-A06F-58E2A082754B}"/>
              </a:ext>
            </a:extLst>
          </p:cNvPr>
          <p:cNvSpPr txBox="1">
            <a:spLocks/>
          </p:cNvSpPr>
          <p:nvPr/>
        </p:nvSpPr>
        <p:spPr>
          <a:xfrm>
            <a:off x="3357879" y="6509700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INTRODUCTION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3EDB358-D3D7-6545-9885-0B191EFF0408}"/>
              </a:ext>
            </a:extLst>
          </p:cNvPr>
          <p:cNvSpPr txBox="1"/>
          <p:nvPr/>
        </p:nvSpPr>
        <p:spPr>
          <a:xfrm>
            <a:off x="704339" y="2171438"/>
            <a:ext cx="7735315" cy="584775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>
              <a:buSzPct val="120000"/>
            </a:pP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				</a:t>
            </a:r>
            <a:r>
              <a:rPr lang="it-IT" sz="1600" b="1" u="sng" dirty="0" err="1">
                <a:latin typeface="Constantia" panose="02030602050306030303" pitchFamily="18" charset="0"/>
                <a:cs typeface="Angsana New" panose="02020603050405020304" pitchFamily="18" charset="-34"/>
              </a:rPr>
              <a:t>Lyapunov</a:t>
            </a:r>
            <a:r>
              <a:rPr lang="it-IT" sz="1600" b="1" u="sng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b="1" u="sng" dirty="0" err="1">
                <a:latin typeface="Constantia" panose="02030602050306030303" pitchFamily="18" charset="0"/>
                <a:cs typeface="Angsana New" panose="02020603050405020304" pitchFamily="18" charset="-34"/>
              </a:rPr>
              <a:t>stability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: </a:t>
            </a:r>
          </a:p>
          <a:p>
            <a:pPr algn="ctr">
              <a:buSzPct val="120000"/>
            </a:pP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				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diagonally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stable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interaction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matrix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A</a:t>
            </a:r>
            <a:endParaRPr lang="it-IT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egnaposto contenuto 2">
                <a:extLst>
                  <a:ext uri="{FF2B5EF4-FFF2-40B4-BE49-F238E27FC236}">
                    <a16:creationId xmlns:a16="http://schemas.microsoft.com/office/drawing/2014/main" id="{ACEDEE9F-CCAC-3949-9518-C53B0E62FC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0701" y="980235"/>
                <a:ext cx="8516620" cy="12725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70000"/>
                  </a:lnSpc>
                  <a:buSzPct val="120000"/>
                  <a:buNone/>
                </a:pP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Stationary </a:t>
                </a:r>
                <a:r>
                  <a:rPr lang="it-IT" sz="16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solution</a:t>
                </a: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of  GLV  </a:t>
                </a:r>
                <a:r>
                  <a:rPr lang="it-IT" sz="1600" dirty="0"/>
                  <a:t>[1]:  </a:t>
                </a:r>
                <a:r>
                  <a:rPr lang="it-IT" sz="1800" dirty="0"/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  <m:t>𝑟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  <m:t>𝑖</m:t>
                            </m:r>
                          </m:sub>
                        </m:sSub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it-IT" sz="160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</m:ctrlPr>
                          </m:naryPr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it-IT" sz="160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=0  </m:t>
                    </m:r>
                  </m:oMath>
                </a14:m>
                <a:r>
                  <a:rPr lang="it-IT" sz="1600" dirty="0"/>
                  <a:t> for </a:t>
                </a:r>
                <a14:m>
                  <m:oMath xmlns:m="http://schemas.openxmlformats.org/officeDocument/2006/math">
                    <m:r>
                      <a:rPr lang="it-IT" sz="1600" b="0" i="0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 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𝑖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∈[1,2,…,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𝑛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 ]</m:t>
                    </m:r>
                  </m:oMath>
                </a14:m>
                <a:r>
                  <a:rPr lang="it-IT" sz="1600" dirty="0"/>
                  <a:t>     </a:t>
                </a:r>
              </a:p>
              <a:p>
                <a:pPr marL="0" indent="0" algn="ctr">
                  <a:lnSpc>
                    <a:spcPct val="170000"/>
                  </a:lnSpc>
                  <a:buSzPct val="120000"/>
                  <a:buNone/>
                </a:pP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⟹  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b="1" i="1" dirty="0">
                    <a:latin typeface="Constantia" panose="02030602050306030303" pitchFamily="18" charset="0"/>
                  </a:rPr>
                  <a:t>r</a:t>
                </a:r>
              </a:p>
            </p:txBody>
          </p:sp>
        </mc:Choice>
        <mc:Fallback xmlns="">
          <p:sp>
            <p:nvSpPr>
              <p:cNvPr id="17" name="Segnaposto contenuto 2">
                <a:extLst>
                  <a:ext uri="{FF2B5EF4-FFF2-40B4-BE49-F238E27FC236}">
                    <a16:creationId xmlns:a16="http://schemas.microsoft.com/office/drawing/2014/main" id="{ACEDEE9F-CCAC-3949-9518-C53B0E62F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01" y="980235"/>
                <a:ext cx="8516620" cy="1272583"/>
              </a:xfrm>
              <a:prstGeom prst="rect">
                <a:avLst/>
              </a:prstGeom>
              <a:blipFill>
                <a:blip r:embed="rId5"/>
                <a:stretch>
                  <a:fillRect l="-298" t="-1584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C0AD31D-8269-6B46-BF17-B09F1B0C9DAF}"/>
              </a:ext>
            </a:extLst>
          </p:cNvPr>
          <p:cNvSpPr txBox="1"/>
          <p:nvPr/>
        </p:nvSpPr>
        <p:spPr>
          <a:xfrm>
            <a:off x="8156095" y="111295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[2]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37DCA07-26A7-F240-AEBF-AEC7FA7E47CA}"/>
              </a:ext>
            </a:extLst>
          </p:cNvPr>
          <p:cNvSpPr txBox="1"/>
          <p:nvPr/>
        </p:nvSpPr>
        <p:spPr>
          <a:xfrm>
            <a:off x="8156095" y="163821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[3]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895B9423-4C6D-5846-8CB6-FE4251B23CD3}"/>
              </a:ext>
            </a:extLst>
          </p:cNvPr>
          <p:cNvCxnSpPr>
            <a:cxnSpLocks/>
          </p:cNvCxnSpPr>
          <p:nvPr/>
        </p:nvCxnSpPr>
        <p:spPr>
          <a:xfrm>
            <a:off x="3642616" y="2479478"/>
            <a:ext cx="906897" cy="0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30">
            <a:extLst>
              <a:ext uri="{FF2B5EF4-FFF2-40B4-BE49-F238E27FC236}">
                <a16:creationId xmlns:a16="http://schemas.microsoft.com/office/drawing/2014/main" id="{145B1975-D919-184D-8BD1-050A11767DA2}"/>
              </a:ext>
            </a:extLst>
          </p:cNvPr>
          <p:cNvSpPr/>
          <p:nvPr/>
        </p:nvSpPr>
        <p:spPr>
          <a:xfrm>
            <a:off x="989370" y="2273302"/>
            <a:ext cx="2509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latin typeface="Constantia" panose="02030602050306030303" pitchFamily="18" charset="0"/>
                <a:cs typeface="Angsana New" panose="02020603050405020304" pitchFamily="18" charset="-34"/>
              </a:rPr>
              <a:t>Equilibrium </a:t>
            </a:r>
            <a:r>
              <a:rPr lang="it-IT" b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stability</a:t>
            </a:r>
            <a:r>
              <a:rPr lang="it-IT" b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endParaRPr lang="it-IT" dirty="0"/>
          </a:p>
        </p:txBody>
      </p:sp>
      <p:sp>
        <p:nvSpPr>
          <p:cNvPr id="15" name="Segnaposto numero diapositiva 4">
            <a:extLst>
              <a:ext uri="{FF2B5EF4-FFF2-40B4-BE49-F238E27FC236}">
                <a16:creationId xmlns:a16="http://schemas.microsoft.com/office/drawing/2014/main" id="{E75F72B7-62E2-BC42-93B9-E17A3D784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8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257708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4598" y="2928359"/>
                <a:ext cx="8154796" cy="724465"/>
              </a:xfrm>
              <a:gradFill>
                <a:gsLst>
                  <a:gs pos="57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D1E2FA">
                      <a:alpha val="67059"/>
                    </a:srgbClr>
                  </a:gs>
                </a:gsLst>
                <a:lin ang="5400000" scaled="1"/>
              </a:gradFill>
              <a:ln>
                <a:solidFill>
                  <a:schemeClr val="accent1">
                    <a:alpha val="44000"/>
                  </a:schemeClr>
                </a:solidFill>
              </a:ln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it-IT" sz="1500" b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DEFINITION:   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A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generic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matrix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𝐴</m:t>
                    </m:r>
                  </m:oMath>
                </a14:m>
                <a:r>
                  <a:rPr lang="it-IT" sz="1600" i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is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i="1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Lyapunov</a:t>
                </a:r>
                <a:r>
                  <a:rPr lang="it-IT" sz="1600" i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i="1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diagonally</a:t>
                </a:r>
                <a:r>
                  <a:rPr lang="it-IT" sz="1600" i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i="1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stable</a:t>
                </a:r>
                <a:r>
                  <a:rPr lang="it-IT" sz="1600" i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(</a:t>
                </a:r>
                <a:r>
                  <a:rPr lang="it-IT" sz="1600" b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LDS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)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if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there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exists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a positive 			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diagonal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matrix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𝐷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 </m:t>
                    </m:r>
                  </m:oMath>
                </a14:m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such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that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1600" b="0" i="1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1600" b="0" i="0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 </m:t>
                        </m:r>
                        <m:r>
                          <a:rPr lang="it-IT" sz="1600" i="1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𝐷𝐴</m:t>
                        </m:r>
                        <m:r>
                          <a:rPr lang="it-IT" sz="1600" i="1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 + </m:t>
                        </m:r>
                        <m:sSup>
                          <m:sSupPr>
                            <m:ctrlPr>
                              <a:rPr lang="it-IT" sz="1600" b="0" i="1" dirty="0" smtClean="0">
                                <a:latin typeface="Cambria Math" panose="02040503050406030204" pitchFamily="18" charset="0"/>
                                <a:cs typeface="Devanagari Sangam MN" panose="02000000000000000000" pitchFamily="2" charset="0"/>
                              </a:rPr>
                            </m:ctrlPr>
                          </m:sSupPr>
                          <m:e>
                            <m:r>
                              <a:rPr lang="it-IT" sz="1600" i="1" dirty="0" smtClean="0">
                                <a:latin typeface="Cambria Math" panose="02040503050406030204" pitchFamily="18" charset="0"/>
                                <a:cs typeface="Devanagari Sangam MN" panose="02000000000000000000" pitchFamily="2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600" b="0" i="1" dirty="0" smtClean="0">
                                <a:latin typeface="Cambria Math" panose="02040503050406030204" pitchFamily="18" charset="0"/>
                                <a:cs typeface="Devanagari Sangam MN" panose="02000000000000000000" pitchFamily="2" charset="0"/>
                              </a:rPr>
                              <m:t>𝑇</m:t>
                            </m:r>
                          </m:sup>
                        </m:sSup>
                        <m:r>
                          <a:rPr lang="it-IT" sz="1600" i="1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is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negative definite. </a:t>
                </a:r>
                <a:endParaRPr lang="it-IT" sz="1800" i="1" dirty="0">
                  <a:effectLst/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4598" y="2928359"/>
                <a:ext cx="8154796" cy="724465"/>
              </a:xfrm>
              <a:blipFill>
                <a:blip r:embed="rId3"/>
                <a:stretch>
                  <a:fillRect l="-311"/>
                </a:stretch>
              </a:blipFill>
              <a:ln>
                <a:solidFill>
                  <a:schemeClr val="accent1">
                    <a:alpha val="44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u="sng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Stability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&amp;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Feasibility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24" name="Segnaposto piè di pagina 3">
            <a:extLst>
              <a:ext uri="{FF2B5EF4-FFF2-40B4-BE49-F238E27FC236}">
                <a16:creationId xmlns:a16="http://schemas.microsoft.com/office/drawing/2014/main" id="{919B4EEC-13FF-1F4E-A06F-58E2A082754B}"/>
              </a:ext>
            </a:extLst>
          </p:cNvPr>
          <p:cNvSpPr txBox="1">
            <a:spLocks/>
          </p:cNvSpPr>
          <p:nvPr/>
        </p:nvSpPr>
        <p:spPr>
          <a:xfrm>
            <a:off x="3357879" y="6509700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INTRODUCTION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3EDB358-D3D7-6545-9885-0B191EFF0408}"/>
              </a:ext>
            </a:extLst>
          </p:cNvPr>
          <p:cNvSpPr txBox="1"/>
          <p:nvPr/>
        </p:nvSpPr>
        <p:spPr>
          <a:xfrm>
            <a:off x="704339" y="2171438"/>
            <a:ext cx="7735315" cy="584775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>
              <a:buSzPct val="120000"/>
            </a:pP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				</a:t>
            </a:r>
            <a:r>
              <a:rPr lang="it-IT" sz="1600" b="1" u="sng" dirty="0" err="1">
                <a:latin typeface="Constantia" panose="02030602050306030303" pitchFamily="18" charset="0"/>
                <a:cs typeface="Angsana New" panose="02020603050405020304" pitchFamily="18" charset="-34"/>
              </a:rPr>
              <a:t>Lyapunov</a:t>
            </a:r>
            <a:r>
              <a:rPr lang="it-IT" sz="1600" b="1" u="sng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b="1" u="sng" dirty="0" err="1">
                <a:latin typeface="Constantia" panose="02030602050306030303" pitchFamily="18" charset="0"/>
                <a:cs typeface="Angsana New" panose="02020603050405020304" pitchFamily="18" charset="-34"/>
              </a:rPr>
              <a:t>stability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: </a:t>
            </a:r>
          </a:p>
          <a:p>
            <a:pPr algn="ctr">
              <a:buSzPct val="120000"/>
            </a:pP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				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diagonally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stable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interaction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matrix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A</a:t>
            </a:r>
            <a:endParaRPr lang="it-IT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egnaposto contenuto 2">
                <a:extLst>
                  <a:ext uri="{FF2B5EF4-FFF2-40B4-BE49-F238E27FC236}">
                    <a16:creationId xmlns:a16="http://schemas.microsoft.com/office/drawing/2014/main" id="{ACEDEE9F-CCAC-3949-9518-C53B0E62FC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0701" y="980235"/>
                <a:ext cx="8516620" cy="12725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70000"/>
                  </a:lnSpc>
                  <a:buSzPct val="120000"/>
                  <a:buNone/>
                </a:pP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Stationary </a:t>
                </a:r>
                <a:r>
                  <a:rPr lang="it-IT" sz="16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solution</a:t>
                </a: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of  GLV  </a:t>
                </a:r>
                <a:r>
                  <a:rPr lang="it-IT" sz="1600" dirty="0"/>
                  <a:t>[1]:  </a:t>
                </a:r>
                <a:r>
                  <a:rPr lang="it-IT" sz="1800" dirty="0"/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  <m:t>𝑟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  <m:t>𝑖</m:t>
                            </m:r>
                          </m:sub>
                        </m:sSub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it-IT" sz="160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</m:ctrlPr>
                          </m:naryPr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it-IT" sz="160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=0  </m:t>
                    </m:r>
                  </m:oMath>
                </a14:m>
                <a:r>
                  <a:rPr lang="it-IT" sz="1600" dirty="0"/>
                  <a:t> for </a:t>
                </a:r>
                <a14:m>
                  <m:oMath xmlns:m="http://schemas.openxmlformats.org/officeDocument/2006/math">
                    <m:r>
                      <a:rPr lang="it-IT" sz="1600" b="0" i="0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 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𝑖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∈[1,2,…,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𝑛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 ]</m:t>
                    </m:r>
                  </m:oMath>
                </a14:m>
                <a:r>
                  <a:rPr lang="it-IT" sz="1600" dirty="0"/>
                  <a:t>     </a:t>
                </a:r>
              </a:p>
              <a:p>
                <a:pPr marL="0" indent="0" algn="ctr">
                  <a:lnSpc>
                    <a:spcPct val="170000"/>
                  </a:lnSpc>
                  <a:buSzPct val="120000"/>
                  <a:buNone/>
                </a:pP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⟹  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b="1" i="1" dirty="0">
                    <a:latin typeface="Constantia" panose="02030602050306030303" pitchFamily="18" charset="0"/>
                  </a:rPr>
                  <a:t>r</a:t>
                </a:r>
              </a:p>
            </p:txBody>
          </p:sp>
        </mc:Choice>
        <mc:Fallback xmlns="">
          <p:sp>
            <p:nvSpPr>
              <p:cNvPr id="17" name="Segnaposto contenuto 2">
                <a:extLst>
                  <a:ext uri="{FF2B5EF4-FFF2-40B4-BE49-F238E27FC236}">
                    <a16:creationId xmlns:a16="http://schemas.microsoft.com/office/drawing/2014/main" id="{ACEDEE9F-CCAC-3949-9518-C53B0E62F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01" y="980235"/>
                <a:ext cx="8516620" cy="1272583"/>
              </a:xfrm>
              <a:prstGeom prst="rect">
                <a:avLst/>
              </a:prstGeom>
              <a:blipFill>
                <a:blip r:embed="rId5"/>
                <a:stretch>
                  <a:fillRect l="-298" t="-1584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C0AD31D-8269-6B46-BF17-B09F1B0C9DAF}"/>
              </a:ext>
            </a:extLst>
          </p:cNvPr>
          <p:cNvSpPr txBox="1"/>
          <p:nvPr/>
        </p:nvSpPr>
        <p:spPr>
          <a:xfrm>
            <a:off x="8156095" y="111295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[2]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37DCA07-26A7-F240-AEBF-AEC7FA7E47CA}"/>
              </a:ext>
            </a:extLst>
          </p:cNvPr>
          <p:cNvSpPr txBox="1"/>
          <p:nvPr/>
        </p:nvSpPr>
        <p:spPr>
          <a:xfrm>
            <a:off x="8156095" y="163821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[3]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895B9423-4C6D-5846-8CB6-FE4251B23CD3}"/>
              </a:ext>
            </a:extLst>
          </p:cNvPr>
          <p:cNvCxnSpPr>
            <a:cxnSpLocks/>
          </p:cNvCxnSpPr>
          <p:nvPr/>
        </p:nvCxnSpPr>
        <p:spPr>
          <a:xfrm>
            <a:off x="3642616" y="2479478"/>
            <a:ext cx="906897" cy="0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Segnaposto contenuto 2">
                <a:extLst>
                  <a:ext uri="{FF2B5EF4-FFF2-40B4-BE49-F238E27FC236}">
                    <a16:creationId xmlns:a16="http://schemas.microsoft.com/office/drawing/2014/main" id="{785C4485-EC20-3448-B482-F69DD9D73D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049" y="3817010"/>
                <a:ext cx="8255897" cy="9214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70000"/>
                  </a:lnSpc>
                  <a:buSzPct val="120000"/>
                  <a:buNone/>
                </a:pPr>
                <a:r>
                  <a:rPr lang="it-IT" sz="1600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Assuming </a:t>
                </a:r>
                <a:r>
                  <a:rPr lang="it-IT" sz="1600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interaction</a:t>
                </a:r>
                <a:r>
                  <a:rPr lang="it-IT" sz="1600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matrix</a:t>
                </a:r>
                <a:r>
                  <a:rPr lang="it-IT" sz="1600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𝐴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negative </a:t>
                </a:r>
                <a:r>
                  <a:rPr lang="it-IT" sz="16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defined</a:t>
                </a: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⟹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𝐷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could</a:t>
                </a:r>
                <a:r>
                  <a:rPr lang="it-IT" sz="1600" dirty="0">
                    <a:latin typeface="Constantia" panose="02030602050306030303" pitchFamily="18" charset="0"/>
                  </a:rPr>
                  <a:t> be the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identity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matrix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it-IT" sz="1600" i="1" dirty="0">
                  <a:latin typeface="Constantia" panose="02030602050306030303" pitchFamily="18" charset="0"/>
                </a:endParaRPr>
              </a:p>
              <a:p>
                <a:pPr marL="0" indent="0" algn="ctr">
                  <a:lnSpc>
                    <a:spcPct val="170000"/>
                  </a:lnSpc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𝕀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⟹       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𝑒𝑖𝑔𝑒𝑛𝑣𝑎𝑙𝑢𝑒𝑠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 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 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𝐴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&lt;0 </m:t>
                      </m:r>
                    </m:oMath>
                  </m:oMathPara>
                </a14:m>
                <a:endParaRPr lang="it-IT" sz="1600" i="1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28" name="Segnaposto contenuto 2">
                <a:extLst>
                  <a:ext uri="{FF2B5EF4-FFF2-40B4-BE49-F238E27FC236}">
                    <a16:creationId xmlns:a16="http://schemas.microsoft.com/office/drawing/2014/main" id="{785C4485-EC20-3448-B482-F69DD9D73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49" y="3817010"/>
                <a:ext cx="8255897" cy="9214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ttangolo 30">
            <a:extLst>
              <a:ext uri="{FF2B5EF4-FFF2-40B4-BE49-F238E27FC236}">
                <a16:creationId xmlns:a16="http://schemas.microsoft.com/office/drawing/2014/main" id="{145B1975-D919-184D-8BD1-050A11767DA2}"/>
              </a:ext>
            </a:extLst>
          </p:cNvPr>
          <p:cNvSpPr/>
          <p:nvPr/>
        </p:nvSpPr>
        <p:spPr>
          <a:xfrm>
            <a:off x="989370" y="2273302"/>
            <a:ext cx="2509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latin typeface="Constantia" panose="02030602050306030303" pitchFamily="18" charset="0"/>
                <a:cs typeface="Angsana New" panose="02020603050405020304" pitchFamily="18" charset="-34"/>
              </a:rPr>
              <a:t>Equilibrium </a:t>
            </a:r>
            <a:r>
              <a:rPr lang="it-IT" b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stability</a:t>
            </a:r>
            <a:r>
              <a:rPr lang="it-IT" b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endParaRPr lang="it-IT" dirty="0"/>
          </a:p>
        </p:txBody>
      </p:sp>
      <p:sp>
        <p:nvSpPr>
          <p:cNvPr id="2" name="Nuvola 1">
            <a:extLst>
              <a:ext uri="{FF2B5EF4-FFF2-40B4-BE49-F238E27FC236}">
                <a16:creationId xmlns:a16="http://schemas.microsoft.com/office/drawing/2014/main" id="{07BDF0AB-A7F2-9A42-8C3F-2A992E811E39}"/>
              </a:ext>
            </a:extLst>
          </p:cNvPr>
          <p:cNvSpPr/>
          <p:nvPr/>
        </p:nvSpPr>
        <p:spPr>
          <a:xfrm>
            <a:off x="220561" y="4536648"/>
            <a:ext cx="1177462" cy="878688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Why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b="1" dirty="0">
                <a:solidFill>
                  <a:schemeClr val="accent1">
                    <a:lumMod val="75000"/>
                  </a:schemeClr>
                </a:solidFill>
              </a:rPr>
              <a:t>LDS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?</a:t>
            </a: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FB01779D-BADB-AC4A-9FBB-60DEF6760D15}"/>
              </a:ext>
            </a:extLst>
          </p:cNvPr>
          <p:cNvCxnSpPr>
            <a:cxnSpLocks/>
          </p:cNvCxnSpPr>
          <p:nvPr/>
        </p:nvCxnSpPr>
        <p:spPr>
          <a:xfrm flipH="1">
            <a:off x="1398023" y="4501485"/>
            <a:ext cx="483019" cy="25063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egnaposto numero diapositiva 4">
            <a:extLst>
              <a:ext uri="{FF2B5EF4-FFF2-40B4-BE49-F238E27FC236}">
                <a16:creationId xmlns:a16="http://schemas.microsoft.com/office/drawing/2014/main" id="{08688A25-DD39-BD47-915F-D6C6AC0D3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9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0442200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2248</TotalTime>
  <Words>3233</Words>
  <Application>Microsoft Macintosh PowerPoint</Application>
  <PresentationFormat>Presentazione su schermo (4:3)</PresentationFormat>
  <Paragraphs>597</Paragraphs>
  <Slides>53</Slides>
  <Notes>11</Notes>
  <HiddenSlides>14</HiddenSlides>
  <MMClips>0</MMClips>
  <ScaleCrop>false</ScaleCrop>
  <HeadingPairs>
    <vt:vector size="6" baseType="variant">
      <vt:variant>
        <vt:lpstr>Caratteri utilizzati</vt:lpstr>
      </vt:variant>
      <vt:variant>
        <vt:i4>15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53</vt:i4>
      </vt:variant>
    </vt:vector>
  </HeadingPairs>
  <TitlesOfParts>
    <vt:vector size="69" baseType="lpstr">
      <vt:lpstr>Abadi MT Condensed Extra Bold</vt:lpstr>
      <vt:lpstr>Abadi MT Condensed Light</vt:lpstr>
      <vt:lpstr>Al Nile</vt:lpstr>
      <vt:lpstr>Arial</vt:lpstr>
      <vt:lpstr>Calibri</vt:lpstr>
      <vt:lpstr>Calibri Light</vt:lpstr>
      <vt:lpstr>Cambria Math</vt:lpstr>
      <vt:lpstr>Constantia</vt:lpstr>
      <vt:lpstr>Devanagari Sangam MN</vt:lpstr>
      <vt:lpstr>Franklin Gothic Demi</vt:lpstr>
      <vt:lpstr>Franklin Gothic Demi Cond</vt:lpstr>
      <vt:lpstr>Franklin Gothic Medium</vt:lpstr>
      <vt:lpstr>Gill Sans MT</vt:lpstr>
      <vt:lpstr>Helvetica Neue</vt:lpstr>
      <vt:lpstr>Wingdings</vt:lpstr>
      <vt:lpstr>Tema di Office</vt:lpstr>
      <vt:lpstr>Coexistence of many species in random ecosystems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Coexistence of many species in random ecosystems</dc:title>
  <dc:creator>Francesco Fontana</dc:creator>
  <cp:lastModifiedBy>Fontana Francesco</cp:lastModifiedBy>
  <cp:revision>89</cp:revision>
  <cp:lastPrinted>2022-01-31T17:21:50Z</cp:lastPrinted>
  <dcterms:created xsi:type="dcterms:W3CDTF">2022-01-29T10:20:11Z</dcterms:created>
  <dcterms:modified xsi:type="dcterms:W3CDTF">2022-03-21T09:00:24Z</dcterms:modified>
</cp:coreProperties>
</file>